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xml" ContentType="application/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diagrams/data3.xml" ContentType="application/vnd.openxmlformats-officedocument.drawingml.diagramData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7.xml" ContentType="application/vnd.openxmlformats-officedocument.presentationml.slide+xml"/>
  <Override PartName="/ppt/slides/slide19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8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4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Masters/notesMaster1.xml" ContentType="application/vnd.openxmlformats-officedocument.presentationml.notesMaster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7" r:id="rId2"/>
  </p:sldMasterIdLst>
  <p:notesMasterIdLst>
    <p:notesMasterId r:id="rId28"/>
  </p:notesMasterIdLst>
  <p:handoutMasterIdLst>
    <p:handoutMasterId r:id="rId29"/>
  </p:handoutMasterIdLst>
  <p:sldIdLst>
    <p:sldId id="306" r:id="rId3"/>
    <p:sldId id="363" r:id="rId4"/>
    <p:sldId id="377" r:id="rId5"/>
    <p:sldId id="389" r:id="rId6"/>
    <p:sldId id="392" r:id="rId7"/>
    <p:sldId id="385" r:id="rId8"/>
    <p:sldId id="391" r:id="rId9"/>
    <p:sldId id="393" r:id="rId10"/>
    <p:sldId id="394" r:id="rId11"/>
    <p:sldId id="395" r:id="rId12"/>
    <p:sldId id="398" r:id="rId13"/>
    <p:sldId id="396" r:id="rId14"/>
    <p:sldId id="400" r:id="rId15"/>
    <p:sldId id="399" r:id="rId16"/>
    <p:sldId id="402" r:id="rId17"/>
    <p:sldId id="379" r:id="rId18"/>
    <p:sldId id="378" r:id="rId19"/>
    <p:sldId id="381" r:id="rId20"/>
    <p:sldId id="380" r:id="rId21"/>
    <p:sldId id="382" r:id="rId22"/>
    <p:sldId id="376" r:id="rId23"/>
    <p:sldId id="384" r:id="rId24"/>
    <p:sldId id="362" r:id="rId25"/>
    <p:sldId id="368" r:id="rId26"/>
    <p:sldId id="274" r:id="rId27"/>
  </p:sldIdLst>
  <p:sldSz cx="16257588" cy="9144000"/>
  <p:notesSz cx="7010400" cy="9223375"/>
  <p:defaultTextStyle>
    <a:defPPr>
      <a:defRPr lang="en-US"/>
    </a:defPPr>
    <a:lvl1pPr algn="l" defTabSz="14509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725488" indent="-268288" algn="l" defTabSz="14509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1450975" indent="-536575" algn="l" defTabSz="14509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2176463" indent="-804863" algn="l" defTabSz="14509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2901950" indent="-1073150" algn="l" defTabSz="1450975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900"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2B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48" autoAdjust="0"/>
    <p:restoredTop sz="94898" autoAdjust="0"/>
  </p:normalViewPr>
  <p:slideViewPr>
    <p:cSldViewPr showGuides="1">
      <p:cViewPr varScale="1">
        <p:scale>
          <a:sx n="67" d="100"/>
          <a:sy n="67" d="100"/>
        </p:scale>
        <p:origin x="-1496" y="-120"/>
      </p:cViewPr>
      <p:guideLst>
        <p:guide orient="horz" pos="240"/>
        <p:guide orient="horz" pos="1031"/>
        <p:guide orient="horz" pos="485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612"/>
    </p:cViewPr>
  </p:sorterViewPr>
  <p:notesViewPr>
    <p:cSldViewPr showGuides="1">
      <p:cViewPr varScale="1">
        <p:scale>
          <a:sx n="54" d="100"/>
          <a:sy n="54" d="100"/>
        </p:scale>
        <p:origin x="-2574" y="-78"/>
      </p:cViewPr>
      <p:guideLst>
        <p:guide orient="horz" pos="2905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25" Type="http://schemas.openxmlformats.org/officeDocument/2006/relationships/slide" Target="slides/slide23.xml"/><Relationship Id="rId7" Type="http://schemas.openxmlformats.org/officeDocument/2006/relationships/slide" Target="slides/slide5.xml"/><Relationship Id="rId33" Type="http://schemas.openxmlformats.org/officeDocument/2006/relationships/theme" Target="theme/them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8" Type="http://schemas.openxmlformats.org/officeDocument/2006/relationships/customXml" Target="../customXml/item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4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32" Type="http://schemas.openxmlformats.org/officeDocument/2006/relationships/viewProps" Target="viewProps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37" Type="http://schemas.openxmlformats.org/officeDocument/2006/relationships/customXml" Target="../customXml/item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36" Type="http://schemas.openxmlformats.org/officeDocument/2006/relationships/customXml" Target="../customXml/item2.xml"/><Relationship Id="rId3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" Type="http://schemas.openxmlformats.org/officeDocument/2006/relationships/slide" Target="slides/slide2.xml"/><Relationship Id="rId30" Type="http://schemas.openxmlformats.org/officeDocument/2006/relationships/printerSettings" Target="printerSettings/printerSettings1.bin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35" Type="http://schemas.openxmlformats.org/officeDocument/2006/relationships/customXml" Target="../customXml/item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BC01C0-9717-D14B-B69F-E3B7E5BDFAC0}" type="doc">
      <dgm:prSet loTypeId="urn:microsoft.com/office/officeart/2005/8/layout/hList1" loCatId="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0DADB41-E9B4-E947-8D04-40E60CBE31AB}">
      <dgm:prSet/>
      <dgm:spPr/>
      <dgm:t>
        <a:bodyPr/>
        <a:lstStyle/>
        <a:p>
          <a:pPr rtl="0"/>
          <a:r>
            <a:rPr lang="en-US" dirty="0" smtClean="0"/>
            <a:t>Cisco IOS</a:t>
          </a:r>
          <a:endParaRPr lang="en-US" dirty="0"/>
        </a:p>
      </dgm:t>
    </dgm:pt>
    <dgm:pt modelId="{84F7AE20-A43E-F14D-BD3C-C9AA009DF1B0}" type="parTrans" cxnId="{40AE6600-79DD-0B4D-99C5-C221B3A019C8}">
      <dgm:prSet/>
      <dgm:spPr/>
      <dgm:t>
        <a:bodyPr/>
        <a:lstStyle/>
        <a:p>
          <a:endParaRPr lang="en-US"/>
        </a:p>
      </dgm:t>
    </dgm:pt>
    <dgm:pt modelId="{191F43AF-4BE4-AC45-89FE-54EB4E1E0227}" type="sibTrans" cxnId="{40AE6600-79DD-0B4D-99C5-C221B3A019C8}">
      <dgm:prSet/>
      <dgm:spPr/>
      <dgm:t>
        <a:bodyPr/>
        <a:lstStyle/>
        <a:p>
          <a:endParaRPr lang="en-US"/>
        </a:p>
      </dgm:t>
    </dgm:pt>
    <dgm:pt modelId="{DFDD12DC-9936-674D-9AF2-C173F74E07EB}">
      <dgm:prSet/>
      <dgm:spPr/>
      <dgm:t>
        <a:bodyPr/>
        <a:lstStyle/>
        <a:p>
          <a:pPr rtl="0"/>
          <a:r>
            <a:rPr lang="en-US" smtClean="0"/>
            <a:t>Cisco CATOS</a:t>
          </a:r>
          <a:endParaRPr lang="en-US"/>
        </a:p>
      </dgm:t>
    </dgm:pt>
    <dgm:pt modelId="{57CD842B-D1C9-9641-9029-AAB657C52172}" type="parTrans" cxnId="{1A21D3D6-74F9-3F47-8C2B-68B0C4A9FE17}">
      <dgm:prSet/>
      <dgm:spPr/>
      <dgm:t>
        <a:bodyPr/>
        <a:lstStyle/>
        <a:p>
          <a:endParaRPr lang="en-US"/>
        </a:p>
      </dgm:t>
    </dgm:pt>
    <dgm:pt modelId="{8B8C1D34-9112-894F-915A-EF827729199F}" type="sibTrans" cxnId="{1A21D3D6-74F9-3F47-8C2B-68B0C4A9FE17}">
      <dgm:prSet/>
      <dgm:spPr/>
      <dgm:t>
        <a:bodyPr/>
        <a:lstStyle/>
        <a:p>
          <a:endParaRPr lang="en-US"/>
        </a:p>
      </dgm:t>
    </dgm:pt>
    <dgm:pt modelId="{DBFBDB89-2747-D24E-BF0C-96F9E1F979DA}">
      <dgm:prSet/>
      <dgm:spPr/>
      <dgm:t>
        <a:bodyPr/>
        <a:lstStyle/>
        <a:p>
          <a:pPr rtl="0"/>
          <a:r>
            <a:rPr lang="en-US" dirty="0" smtClean="0"/>
            <a:t>Cisco PIX</a:t>
          </a:r>
          <a:endParaRPr lang="en-US" dirty="0"/>
        </a:p>
      </dgm:t>
    </dgm:pt>
    <dgm:pt modelId="{717D0A40-DEA5-AB42-A465-066A05D3E679}" type="parTrans" cxnId="{32A1F71C-E7B3-9843-A3CF-407F8128F73B}">
      <dgm:prSet/>
      <dgm:spPr/>
      <dgm:t>
        <a:bodyPr/>
        <a:lstStyle/>
        <a:p>
          <a:endParaRPr lang="en-US"/>
        </a:p>
      </dgm:t>
    </dgm:pt>
    <dgm:pt modelId="{311061D3-7E0A-CF48-A059-597B40305160}" type="sibTrans" cxnId="{32A1F71C-E7B3-9843-A3CF-407F8128F73B}">
      <dgm:prSet/>
      <dgm:spPr/>
      <dgm:t>
        <a:bodyPr/>
        <a:lstStyle/>
        <a:p>
          <a:endParaRPr lang="en-US"/>
        </a:p>
      </dgm:t>
    </dgm:pt>
    <dgm:pt modelId="{B0FF247F-1CA8-8749-9FB0-9314F3B2123B}">
      <dgm:prSet/>
      <dgm:spPr/>
      <dgm:t>
        <a:bodyPr/>
        <a:lstStyle/>
        <a:p>
          <a:r>
            <a:rPr lang="en-US" dirty="0" smtClean="0"/>
            <a:t>Limited</a:t>
          </a:r>
          <a:endParaRPr lang="en-US" dirty="0"/>
        </a:p>
      </dgm:t>
    </dgm:pt>
    <dgm:pt modelId="{0416200B-BAB9-BD43-80E1-D62556FCCD38}" type="parTrans" cxnId="{CEA7E61C-63FE-3E4D-8645-A743CC6AE980}">
      <dgm:prSet/>
      <dgm:spPr/>
      <dgm:t>
        <a:bodyPr/>
        <a:lstStyle/>
        <a:p>
          <a:endParaRPr lang="en-US"/>
        </a:p>
      </dgm:t>
    </dgm:pt>
    <dgm:pt modelId="{0DD6BE36-E2E3-7046-B081-1A3378CDA7D1}" type="sibTrans" cxnId="{CEA7E61C-63FE-3E4D-8645-A743CC6AE980}">
      <dgm:prSet/>
      <dgm:spPr/>
      <dgm:t>
        <a:bodyPr/>
        <a:lstStyle/>
        <a:p>
          <a:endParaRPr lang="en-US"/>
        </a:p>
      </dgm:t>
    </dgm:pt>
    <dgm:pt modelId="{AFDD7337-7D2F-AC42-82A3-54CA8EB7543A}">
      <dgm:prSet/>
      <dgm:spPr/>
      <dgm:t>
        <a:bodyPr/>
        <a:lstStyle/>
        <a:p>
          <a:r>
            <a:rPr lang="en-US" dirty="0" smtClean="0"/>
            <a:t>Challenging to perform complex configuration and vulnerability assessments</a:t>
          </a:r>
          <a:endParaRPr lang="en-US" dirty="0"/>
        </a:p>
      </dgm:t>
    </dgm:pt>
    <dgm:pt modelId="{65C5F9D6-C937-F34B-B1A2-307EDC1B3711}" type="parTrans" cxnId="{183F3AD4-3FF4-854E-B120-9CF5CBF17006}">
      <dgm:prSet/>
      <dgm:spPr/>
      <dgm:t>
        <a:bodyPr/>
        <a:lstStyle/>
        <a:p>
          <a:endParaRPr lang="en-US"/>
        </a:p>
      </dgm:t>
    </dgm:pt>
    <dgm:pt modelId="{BCE3321E-5ECF-C448-AD54-FDEA34D97E57}" type="sibTrans" cxnId="{183F3AD4-3FF4-854E-B120-9CF5CBF17006}">
      <dgm:prSet/>
      <dgm:spPr/>
      <dgm:t>
        <a:bodyPr/>
        <a:lstStyle/>
        <a:p>
          <a:endParaRPr lang="en-US"/>
        </a:p>
      </dgm:t>
    </dgm:pt>
    <dgm:pt modelId="{F0C4CF27-AC04-2740-9F31-0A142D7009F0}">
      <dgm:prSet/>
      <dgm:spPr/>
      <dgm:t>
        <a:bodyPr/>
        <a:lstStyle/>
        <a:p>
          <a:r>
            <a:rPr lang="en-US" dirty="0" smtClean="0"/>
            <a:t>End of Life  (EOL)</a:t>
          </a:r>
          <a:endParaRPr lang="en-US" dirty="0"/>
        </a:p>
      </dgm:t>
    </dgm:pt>
    <dgm:pt modelId="{5AD3998E-8889-B04C-84BB-F85EB07A1DD4}" type="parTrans" cxnId="{6D6DFEF7-BB86-F944-9185-E04F48844C79}">
      <dgm:prSet/>
      <dgm:spPr/>
      <dgm:t>
        <a:bodyPr/>
        <a:lstStyle/>
        <a:p>
          <a:endParaRPr lang="en-US"/>
        </a:p>
      </dgm:t>
    </dgm:pt>
    <dgm:pt modelId="{3730AD03-6F2C-A149-A48A-0CA2C9AB58E7}" type="sibTrans" cxnId="{6D6DFEF7-BB86-F944-9185-E04F48844C79}">
      <dgm:prSet/>
      <dgm:spPr/>
      <dgm:t>
        <a:bodyPr/>
        <a:lstStyle/>
        <a:p>
          <a:endParaRPr lang="en-US"/>
        </a:p>
      </dgm:t>
    </dgm:pt>
    <dgm:pt modelId="{9A41A0B3-405E-9748-8971-04794CA9E981}">
      <dgm:prSet/>
      <dgm:spPr/>
      <dgm:t>
        <a:bodyPr/>
        <a:lstStyle/>
        <a:p>
          <a:r>
            <a:rPr lang="en-US" dirty="0" smtClean="0"/>
            <a:t>End of Support (</a:t>
          </a:r>
          <a:r>
            <a:rPr lang="en-US" dirty="0" err="1" smtClean="0"/>
            <a:t>EoS</a:t>
          </a:r>
          <a:r>
            <a:rPr lang="en-US" dirty="0" smtClean="0"/>
            <a:t>)</a:t>
          </a:r>
          <a:endParaRPr lang="en-US" dirty="0"/>
        </a:p>
      </dgm:t>
    </dgm:pt>
    <dgm:pt modelId="{DFD09219-5CFF-B048-B125-F2CABD0595F5}" type="parTrans" cxnId="{0A56890D-6F6D-354C-A12E-6AACAA21372E}">
      <dgm:prSet/>
      <dgm:spPr/>
      <dgm:t>
        <a:bodyPr/>
        <a:lstStyle/>
        <a:p>
          <a:endParaRPr lang="en-US"/>
        </a:p>
      </dgm:t>
    </dgm:pt>
    <dgm:pt modelId="{5F5FEF2E-DF97-CA4E-887D-175B23FE867E}" type="sibTrans" cxnId="{0A56890D-6F6D-354C-A12E-6AACAA21372E}">
      <dgm:prSet/>
      <dgm:spPr/>
      <dgm:t>
        <a:bodyPr/>
        <a:lstStyle/>
        <a:p>
          <a:endParaRPr lang="en-US"/>
        </a:p>
      </dgm:t>
    </dgm:pt>
    <dgm:pt modelId="{F2E9A58D-2957-F440-81D9-2FB66EB431C6}">
      <dgm:prSet/>
      <dgm:spPr/>
      <dgm:t>
        <a:bodyPr/>
        <a:lstStyle/>
        <a:p>
          <a:pPr rtl="0"/>
          <a:r>
            <a:rPr lang="en-US" dirty="0" smtClean="0"/>
            <a:t>End of Life  (EOL)</a:t>
          </a:r>
          <a:endParaRPr lang="en-US" dirty="0"/>
        </a:p>
      </dgm:t>
    </dgm:pt>
    <dgm:pt modelId="{8849F507-70B9-2145-B711-DD8C660E9E3F}" type="parTrans" cxnId="{6BC5EDD5-51B4-BA44-AC4F-C2466DDA7472}">
      <dgm:prSet/>
      <dgm:spPr/>
      <dgm:t>
        <a:bodyPr/>
        <a:lstStyle/>
        <a:p>
          <a:endParaRPr lang="en-US"/>
        </a:p>
      </dgm:t>
    </dgm:pt>
    <dgm:pt modelId="{211ECE82-0B1C-9B4E-8771-902D17132DFC}" type="sibTrans" cxnId="{6BC5EDD5-51B4-BA44-AC4F-C2466DDA7472}">
      <dgm:prSet/>
      <dgm:spPr/>
      <dgm:t>
        <a:bodyPr/>
        <a:lstStyle/>
        <a:p>
          <a:endParaRPr lang="en-US"/>
        </a:p>
      </dgm:t>
    </dgm:pt>
    <dgm:pt modelId="{FA37875E-A030-D24D-8913-3A3E241A7674}">
      <dgm:prSet/>
      <dgm:spPr/>
      <dgm:t>
        <a:bodyPr/>
        <a:lstStyle/>
        <a:p>
          <a:r>
            <a:rPr lang="en-US" dirty="0" smtClean="0"/>
            <a:t>End of Support (</a:t>
          </a:r>
          <a:r>
            <a:rPr lang="en-US" dirty="0" err="1" smtClean="0"/>
            <a:t>EoS</a:t>
          </a:r>
          <a:r>
            <a:rPr lang="en-US" dirty="0" smtClean="0"/>
            <a:t>)</a:t>
          </a:r>
          <a:endParaRPr lang="en-US" dirty="0"/>
        </a:p>
      </dgm:t>
    </dgm:pt>
    <dgm:pt modelId="{E6CAC608-222C-5D42-8890-C5FF8A2EBB9D}" type="parTrans" cxnId="{896E7760-A3F8-7D4F-A521-CA721B6FD06D}">
      <dgm:prSet/>
      <dgm:spPr/>
      <dgm:t>
        <a:bodyPr/>
        <a:lstStyle/>
        <a:p>
          <a:endParaRPr lang="en-US"/>
        </a:p>
      </dgm:t>
    </dgm:pt>
    <dgm:pt modelId="{F0C58D5A-3B04-F742-8328-1C06B305BFEC}" type="sibTrans" cxnId="{896E7760-A3F8-7D4F-A521-CA721B6FD06D}">
      <dgm:prSet/>
      <dgm:spPr/>
      <dgm:t>
        <a:bodyPr/>
        <a:lstStyle/>
        <a:p>
          <a:endParaRPr lang="en-US"/>
        </a:p>
      </dgm:t>
    </dgm:pt>
    <dgm:pt modelId="{121D9200-B5E0-2847-98B5-877CF1192791}" type="pres">
      <dgm:prSet presAssocID="{0CBC01C0-9717-D14B-B69F-E3B7E5BDFA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E2A4861-C23C-6C45-8658-18DF2ED1A8C4}" type="pres">
      <dgm:prSet presAssocID="{40DADB41-E9B4-E947-8D04-40E60CBE31AB}" presName="composite" presStyleCnt="0"/>
      <dgm:spPr/>
    </dgm:pt>
    <dgm:pt modelId="{9EAF3FC5-C53F-954A-B377-69085F4392DC}" type="pres">
      <dgm:prSet presAssocID="{40DADB41-E9B4-E947-8D04-40E60CBE31A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16C3F-0BF1-FF42-A842-97B655B707B8}" type="pres">
      <dgm:prSet presAssocID="{40DADB41-E9B4-E947-8D04-40E60CBE31A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34D22E-2C55-414D-A3DB-633D3FC5E79B}" type="pres">
      <dgm:prSet presAssocID="{191F43AF-4BE4-AC45-89FE-54EB4E1E0227}" presName="space" presStyleCnt="0"/>
      <dgm:spPr/>
    </dgm:pt>
    <dgm:pt modelId="{DB4B988F-BA86-BA47-AB4F-C01AE3993240}" type="pres">
      <dgm:prSet presAssocID="{DFDD12DC-9936-674D-9AF2-C173F74E07EB}" presName="composite" presStyleCnt="0"/>
      <dgm:spPr/>
    </dgm:pt>
    <dgm:pt modelId="{2240A2A1-E023-B542-BB8B-489CC348D95A}" type="pres">
      <dgm:prSet presAssocID="{DFDD12DC-9936-674D-9AF2-C173F74E07E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3217AD-09F0-254D-BE38-EAF69814AA41}" type="pres">
      <dgm:prSet presAssocID="{DFDD12DC-9936-674D-9AF2-C173F74E07EB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9F59E5-9C5D-0048-963F-F35AC874F322}" type="pres">
      <dgm:prSet presAssocID="{8B8C1D34-9112-894F-915A-EF827729199F}" presName="space" presStyleCnt="0"/>
      <dgm:spPr/>
    </dgm:pt>
    <dgm:pt modelId="{D7BB9008-AD49-A64F-ADED-9D1C46BAED61}" type="pres">
      <dgm:prSet presAssocID="{DBFBDB89-2747-D24E-BF0C-96F9E1F979DA}" presName="composite" presStyleCnt="0"/>
      <dgm:spPr/>
    </dgm:pt>
    <dgm:pt modelId="{D7ACA912-7D1D-7A40-99A5-2034C3707654}" type="pres">
      <dgm:prSet presAssocID="{DBFBDB89-2747-D24E-BF0C-96F9E1F979DA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E84F33-B4A5-0B4E-A04A-E06E33FF02FC}" type="pres">
      <dgm:prSet presAssocID="{DBFBDB89-2747-D24E-BF0C-96F9E1F979DA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A56890D-6F6D-354C-A12E-6AACAA21372E}" srcId="{DFDD12DC-9936-674D-9AF2-C173F74E07EB}" destId="{9A41A0B3-405E-9748-8971-04794CA9E981}" srcOrd="1" destOrd="0" parTransId="{DFD09219-5CFF-B048-B125-F2CABD0595F5}" sibTransId="{5F5FEF2E-DF97-CA4E-887D-175B23FE867E}"/>
    <dgm:cxn modelId="{5C15B140-99D4-9F4E-962A-EE022C5D123E}" type="presOf" srcId="{B0FF247F-1CA8-8749-9FB0-9314F3B2123B}" destId="{20716C3F-0BF1-FF42-A842-97B655B707B8}" srcOrd="0" destOrd="0" presId="urn:microsoft.com/office/officeart/2005/8/layout/hList1"/>
    <dgm:cxn modelId="{CEA7E61C-63FE-3E4D-8645-A743CC6AE980}" srcId="{40DADB41-E9B4-E947-8D04-40E60CBE31AB}" destId="{B0FF247F-1CA8-8749-9FB0-9314F3B2123B}" srcOrd="0" destOrd="0" parTransId="{0416200B-BAB9-BD43-80E1-D62556FCCD38}" sibTransId="{0DD6BE36-E2E3-7046-B081-1A3378CDA7D1}"/>
    <dgm:cxn modelId="{6CDA94D3-4AAA-F648-BB8B-6E214B2BEC21}" type="presOf" srcId="{DFDD12DC-9936-674D-9AF2-C173F74E07EB}" destId="{2240A2A1-E023-B542-BB8B-489CC348D95A}" srcOrd="0" destOrd="0" presId="urn:microsoft.com/office/officeart/2005/8/layout/hList1"/>
    <dgm:cxn modelId="{7923612A-905D-144C-BF8C-0C4A3A621CBC}" type="presOf" srcId="{9A41A0B3-405E-9748-8971-04794CA9E981}" destId="{033217AD-09F0-254D-BE38-EAF69814AA41}" srcOrd="0" destOrd="1" presId="urn:microsoft.com/office/officeart/2005/8/layout/hList1"/>
    <dgm:cxn modelId="{6BC5EDD5-51B4-BA44-AC4F-C2466DDA7472}" srcId="{DBFBDB89-2747-D24E-BF0C-96F9E1F979DA}" destId="{F2E9A58D-2957-F440-81D9-2FB66EB431C6}" srcOrd="0" destOrd="0" parTransId="{8849F507-70B9-2145-B711-DD8C660E9E3F}" sibTransId="{211ECE82-0B1C-9B4E-8771-902D17132DFC}"/>
    <dgm:cxn modelId="{1F2EB7BC-33BF-3F42-9A4B-0B4A7D0A547A}" type="presOf" srcId="{F2E9A58D-2957-F440-81D9-2FB66EB431C6}" destId="{F1E84F33-B4A5-0B4E-A04A-E06E33FF02FC}" srcOrd="0" destOrd="0" presId="urn:microsoft.com/office/officeart/2005/8/layout/hList1"/>
    <dgm:cxn modelId="{1A21D3D6-74F9-3F47-8C2B-68B0C4A9FE17}" srcId="{0CBC01C0-9717-D14B-B69F-E3B7E5BDFAC0}" destId="{DFDD12DC-9936-674D-9AF2-C173F74E07EB}" srcOrd="1" destOrd="0" parTransId="{57CD842B-D1C9-9641-9029-AAB657C52172}" sibTransId="{8B8C1D34-9112-894F-915A-EF827729199F}"/>
    <dgm:cxn modelId="{896E7760-A3F8-7D4F-A521-CA721B6FD06D}" srcId="{DBFBDB89-2747-D24E-BF0C-96F9E1F979DA}" destId="{FA37875E-A030-D24D-8913-3A3E241A7674}" srcOrd="1" destOrd="0" parTransId="{E6CAC608-222C-5D42-8890-C5FF8A2EBB9D}" sibTransId="{F0C58D5A-3B04-F742-8328-1C06B305BFEC}"/>
    <dgm:cxn modelId="{4113437F-3CAF-9846-BEC7-54A86CE46418}" type="presOf" srcId="{AFDD7337-7D2F-AC42-82A3-54CA8EB7543A}" destId="{20716C3F-0BF1-FF42-A842-97B655B707B8}" srcOrd="0" destOrd="1" presId="urn:microsoft.com/office/officeart/2005/8/layout/hList1"/>
    <dgm:cxn modelId="{40AE6600-79DD-0B4D-99C5-C221B3A019C8}" srcId="{0CBC01C0-9717-D14B-B69F-E3B7E5BDFAC0}" destId="{40DADB41-E9B4-E947-8D04-40E60CBE31AB}" srcOrd="0" destOrd="0" parTransId="{84F7AE20-A43E-F14D-BD3C-C9AA009DF1B0}" sibTransId="{191F43AF-4BE4-AC45-89FE-54EB4E1E0227}"/>
    <dgm:cxn modelId="{6FD5BE8D-F7E1-EC42-B43A-76D9A8C3F67C}" type="presOf" srcId="{0CBC01C0-9717-D14B-B69F-E3B7E5BDFAC0}" destId="{121D9200-B5E0-2847-98B5-877CF1192791}" srcOrd="0" destOrd="0" presId="urn:microsoft.com/office/officeart/2005/8/layout/hList1"/>
    <dgm:cxn modelId="{183F3AD4-3FF4-854E-B120-9CF5CBF17006}" srcId="{40DADB41-E9B4-E947-8D04-40E60CBE31AB}" destId="{AFDD7337-7D2F-AC42-82A3-54CA8EB7543A}" srcOrd="1" destOrd="0" parTransId="{65C5F9D6-C937-F34B-B1A2-307EDC1B3711}" sibTransId="{BCE3321E-5ECF-C448-AD54-FDEA34D97E57}"/>
    <dgm:cxn modelId="{054A6D78-7E44-0B4C-B14D-05A8D87BC062}" type="presOf" srcId="{FA37875E-A030-D24D-8913-3A3E241A7674}" destId="{F1E84F33-B4A5-0B4E-A04A-E06E33FF02FC}" srcOrd="0" destOrd="1" presId="urn:microsoft.com/office/officeart/2005/8/layout/hList1"/>
    <dgm:cxn modelId="{6D6DFEF7-BB86-F944-9185-E04F48844C79}" srcId="{DFDD12DC-9936-674D-9AF2-C173F74E07EB}" destId="{F0C4CF27-AC04-2740-9F31-0A142D7009F0}" srcOrd="0" destOrd="0" parTransId="{5AD3998E-8889-B04C-84BB-F85EB07A1DD4}" sibTransId="{3730AD03-6F2C-A149-A48A-0CA2C9AB58E7}"/>
    <dgm:cxn modelId="{36588046-D690-7449-A880-74E852E65610}" type="presOf" srcId="{40DADB41-E9B4-E947-8D04-40E60CBE31AB}" destId="{9EAF3FC5-C53F-954A-B377-69085F4392DC}" srcOrd="0" destOrd="0" presId="urn:microsoft.com/office/officeart/2005/8/layout/hList1"/>
    <dgm:cxn modelId="{5474BFC3-35E4-BD46-ACD7-901E6F2C4670}" type="presOf" srcId="{DBFBDB89-2747-D24E-BF0C-96F9E1F979DA}" destId="{D7ACA912-7D1D-7A40-99A5-2034C3707654}" srcOrd="0" destOrd="0" presId="urn:microsoft.com/office/officeart/2005/8/layout/hList1"/>
    <dgm:cxn modelId="{32A1F71C-E7B3-9843-A3CF-407F8128F73B}" srcId="{0CBC01C0-9717-D14B-B69F-E3B7E5BDFAC0}" destId="{DBFBDB89-2747-D24E-BF0C-96F9E1F979DA}" srcOrd="2" destOrd="0" parTransId="{717D0A40-DEA5-AB42-A465-066A05D3E679}" sibTransId="{311061D3-7E0A-CF48-A059-597B40305160}"/>
    <dgm:cxn modelId="{0CD3E300-83ED-8446-9A0F-786D30C04705}" type="presOf" srcId="{F0C4CF27-AC04-2740-9F31-0A142D7009F0}" destId="{033217AD-09F0-254D-BE38-EAF69814AA41}" srcOrd="0" destOrd="0" presId="urn:microsoft.com/office/officeart/2005/8/layout/hList1"/>
    <dgm:cxn modelId="{51CEE1D4-AFD7-EB45-A3FF-5617C41E06D8}" type="presParOf" srcId="{121D9200-B5E0-2847-98B5-877CF1192791}" destId="{CE2A4861-C23C-6C45-8658-18DF2ED1A8C4}" srcOrd="0" destOrd="0" presId="urn:microsoft.com/office/officeart/2005/8/layout/hList1"/>
    <dgm:cxn modelId="{275B6842-DF5A-464C-9C7B-E32A40220C26}" type="presParOf" srcId="{CE2A4861-C23C-6C45-8658-18DF2ED1A8C4}" destId="{9EAF3FC5-C53F-954A-B377-69085F4392DC}" srcOrd="0" destOrd="0" presId="urn:microsoft.com/office/officeart/2005/8/layout/hList1"/>
    <dgm:cxn modelId="{063F767D-7979-9D46-95A7-49C4870F071C}" type="presParOf" srcId="{CE2A4861-C23C-6C45-8658-18DF2ED1A8C4}" destId="{20716C3F-0BF1-FF42-A842-97B655B707B8}" srcOrd="1" destOrd="0" presId="urn:microsoft.com/office/officeart/2005/8/layout/hList1"/>
    <dgm:cxn modelId="{5A324FF7-7E63-3D4A-8400-9ABB70F368F6}" type="presParOf" srcId="{121D9200-B5E0-2847-98B5-877CF1192791}" destId="{2E34D22E-2C55-414D-A3DB-633D3FC5E79B}" srcOrd="1" destOrd="0" presId="urn:microsoft.com/office/officeart/2005/8/layout/hList1"/>
    <dgm:cxn modelId="{74CD3F79-10E9-6748-8BC1-F2681614EE54}" type="presParOf" srcId="{121D9200-B5E0-2847-98B5-877CF1192791}" destId="{DB4B988F-BA86-BA47-AB4F-C01AE3993240}" srcOrd="2" destOrd="0" presId="urn:microsoft.com/office/officeart/2005/8/layout/hList1"/>
    <dgm:cxn modelId="{3F328BEA-6CA0-9E4B-90EE-506F5591EA91}" type="presParOf" srcId="{DB4B988F-BA86-BA47-AB4F-C01AE3993240}" destId="{2240A2A1-E023-B542-BB8B-489CC348D95A}" srcOrd="0" destOrd="0" presId="urn:microsoft.com/office/officeart/2005/8/layout/hList1"/>
    <dgm:cxn modelId="{84283EED-BC5A-954D-BC4E-6AA36B9A780E}" type="presParOf" srcId="{DB4B988F-BA86-BA47-AB4F-C01AE3993240}" destId="{033217AD-09F0-254D-BE38-EAF69814AA41}" srcOrd="1" destOrd="0" presId="urn:microsoft.com/office/officeart/2005/8/layout/hList1"/>
    <dgm:cxn modelId="{221C0AD5-267C-FA49-B568-5F81F25B68D2}" type="presParOf" srcId="{121D9200-B5E0-2847-98B5-877CF1192791}" destId="{FF9F59E5-9C5D-0048-963F-F35AC874F322}" srcOrd="3" destOrd="0" presId="urn:microsoft.com/office/officeart/2005/8/layout/hList1"/>
    <dgm:cxn modelId="{8AA199F7-3684-B240-8940-D82FD5091A8E}" type="presParOf" srcId="{121D9200-B5E0-2847-98B5-877CF1192791}" destId="{D7BB9008-AD49-A64F-ADED-9D1C46BAED61}" srcOrd="4" destOrd="0" presId="urn:microsoft.com/office/officeart/2005/8/layout/hList1"/>
    <dgm:cxn modelId="{3F9A43DA-8FAA-C242-8B74-3CD0A4ED133D}" type="presParOf" srcId="{D7BB9008-AD49-A64F-ADED-9D1C46BAED61}" destId="{D7ACA912-7D1D-7A40-99A5-2034C3707654}" srcOrd="0" destOrd="0" presId="urn:microsoft.com/office/officeart/2005/8/layout/hList1"/>
    <dgm:cxn modelId="{8D14971D-1F96-1A44-A3B3-C48A9517D857}" type="presParOf" srcId="{D7BB9008-AD49-A64F-ADED-9D1C46BAED61}" destId="{F1E84F33-B4A5-0B4E-A04A-E06E33FF02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BC01C0-9717-D14B-B69F-E3B7E5BDFAC0}" type="doc">
      <dgm:prSet loTypeId="urn:microsoft.com/office/officeart/2005/8/layout/hList1" loCatId="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0DADB41-E9B4-E947-8D04-40E60CBE31AB}">
      <dgm:prSet/>
      <dgm:spPr/>
      <dgm:t>
        <a:bodyPr/>
        <a:lstStyle/>
        <a:p>
          <a:pPr rtl="0"/>
          <a:r>
            <a:rPr lang="en-US" dirty="0" smtClean="0"/>
            <a:t>Cisco IOS</a:t>
          </a:r>
          <a:endParaRPr lang="en-US" dirty="0"/>
        </a:p>
      </dgm:t>
    </dgm:pt>
    <dgm:pt modelId="{84F7AE20-A43E-F14D-BD3C-C9AA009DF1B0}" type="parTrans" cxnId="{40AE6600-79DD-0B4D-99C5-C221B3A019C8}">
      <dgm:prSet/>
      <dgm:spPr/>
      <dgm:t>
        <a:bodyPr/>
        <a:lstStyle/>
        <a:p>
          <a:endParaRPr lang="en-US"/>
        </a:p>
      </dgm:t>
    </dgm:pt>
    <dgm:pt modelId="{191F43AF-4BE4-AC45-89FE-54EB4E1E0227}" type="sibTrans" cxnId="{40AE6600-79DD-0B4D-99C5-C221B3A019C8}">
      <dgm:prSet/>
      <dgm:spPr/>
      <dgm:t>
        <a:bodyPr/>
        <a:lstStyle/>
        <a:p>
          <a:endParaRPr lang="en-US"/>
        </a:p>
      </dgm:t>
    </dgm:pt>
    <dgm:pt modelId="{DFDD12DC-9936-674D-9AF2-C173F74E07EB}">
      <dgm:prSet/>
      <dgm:spPr/>
      <dgm:t>
        <a:bodyPr/>
        <a:lstStyle/>
        <a:p>
          <a:pPr rtl="0"/>
          <a:r>
            <a:rPr lang="en-US" smtClean="0"/>
            <a:t>Cisco CATOS</a:t>
          </a:r>
          <a:endParaRPr lang="en-US"/>
        </a:p>
      </dgm:t>
    </dgm:pt>
    <dgm:pt modelId="{57CD842B-D1C9-9641-9029-AAB657C52172}" type="parTrans" cxnId="{1A21D3D6-74F9-3F47-8C2B-68B0C4A9FE17}">
      <dgm:prSet/>
      <dgm:spPr/>
      <dgm:t>
        <a:bodyPr/>
        <a:lstStyle/>
        <a:p>
          <a:endParaRPr lang="en-US"/>
        </a:p>
      </dgm:t>
    </dgm:pt>
    <dgm:pt modelId="{8B8C1D34-9112-894F-915A-EF827729199F}" type="sibTrans" cxnId="{1A21D3D6-74F9-3F47-8C2B-68B0C4A9FE17}">
      <dgm:prSet/>
      <dgm:spPr/>
      <dgm:t>
        <a:bodyPr/>
        <a:lstStyle/>
        <a:p>
          <a:endParaRPr lang="en-US"/>
        </a:p>
      </dgm:t>
    </dgm:pt>
    <dgm:pt modelId="{DBFBDB89-2747-D24E-BF0C-96F9E1F979DA}">
      <dgm:prSet/>
      <dgm:spPr/>
      <dgm:t>
        <a:bodyPr/>
        <a:lstStyle/>
        <a:p>
          <a:pPr rtl="0"/>
          <a:r>
            <a:rPr lang="en-US" dirty="0" smtClean="0"/>
            <a:t>Cisco PIX</a:t>
          </a:r>
          <a:endParaRPr lang="en-US" dirty="0"/>
        </a:p>
      </dgm:t>
    </dgm:pt>
    <dgm:pt modelId="{717D0A40-DEA5-AB42-A465-066A05D3E679}" type="parTrans" cxnId="{32A1F71C-E7B3-9843-A3CF-407F8128F73B}">
      <dgm:prSet/>
      <dgm:spPr/>
      <dgm:t>
        <a:bodyPr/>
        <a:lstStyle/>
        <a:p>
          <a:endParaRPr lang="en-US"/>
        </a:p>
      </dgm:t>
    </dgm:pt>
    <dgm:pt modelId="{311061D3-7E0A-CF48-A059-597B40305160}" type="sibTrans" cxnId="{32A1F71C-E7B3-9843-A3CF-407F8128F73B}">
      <dgm:prSet/>
      <dgm:spPr/>
      <dgm:t>
        <a:bodyPr/>
        <a:lstStyle/>
        <a:p>
          <a:endParaRPr lang="en-US"/>
        </a:p>
      </dgm:t>
    </dgm:pt>
    <dgm:pt modelId="{B0FF247F-1CA8-8749-9FB0-9314F3B2123B}">
      <dgm:prSet/>
      <dgm:spPr/>
      <dgm:t>
        <a:bodyPr/>
        <a:lstStyle/>
        <a:p>
          <a:r>
            <a:rPr lang="en-US" dirty="0" smtClean="0"/>
            <a:t>Limited</a:t>
          </a:r>
          <a:endParaRPr lang="en-US" dirty="0"/>
        </a:p>
      </dgm:t>
    </dgm:pt>
    <dgm:pt modelId="{0416200B-BAB9-BD43-80E1-D62556FCCD38}" type="parTrans" cxnId="{CEA7E61C-63FE-3E4D-8645-A743CC6AE980}">
      <dgm:prSet/>
      <dgm:spPr/>
      <dgm:t>
        <a:bodyPr/>
        <a:lstStyle/>
        <a:p>
          <a:endParaRPr lang="en-US"/>
        </a:p>
      </dgm:t>
    </dgm:pt>
    <dgm:pt modelId="{0DD6BE36-E2E3-7046-B081-1A3378CDA7D1}" type="sibTrans" cxnId="{CEA7E61C-63FE-3E4D-8645-A743CC6AE980}">
      <dgm:prSet/>
      <dgm:spPr/>
      <dgm:t>
        <a:bodyPr/>
        <a:lstStyle/>
        <a:p>
          <a:endParaRPr lang="en-US"/>
        </a:p>
      </dgm:t>
    </dgm:pt>
    <dgm:pt modelId="{AFDD7337-7D2F-AC42-82A3-54CA8EB7543A}">
      <dgm:prSet/>
      <dgm:spPr/>
      <dgm:t>
        <a:bodyPr/>
        <a:lstStyle/>
        <a:p>
          <a:r>
            <a:rPr lang="en-US" dirty="0" smtClean="0"/>
            <a:t>Challenging to perform complex configuration and vulnerability assessments</a:t>
          </a:r>
          <a:endParaRPr lang="en-US" dirty="0"/>
        </a:p>
      </dgm:t>
    </dgm:pt>
    <dgm:pt modelId="{65C5F9D6-C937-F34B-B1A2-307EDC1B3711}" type="parTrans" cxnId="{183F3AD4-3FF4-854E-B120-9CF5CBF17006}">
      <dgm:prSet/>
      <dgm:spPr/>
      <dgm:t>
        <a:bodyPr/>
        <a:lstStyle/>
        <a:p>
          <a:endParaRPr lang="en-US"/>
        </a:p>
      </dgm:t>
    </dgm:pt>
    <dgm:pt modelId="{BCE3321E-5ECF-C448-AD54-FDEA34D97E57}" type="sibTrans" cxnId="{183F3AD4-3FF4-854E-B120-9CF5CBF17006}">
      <dgm:prSet/>
      <dgm:spPr/>
      <dgm:t>
        <a:bodyPr/>
        <a:lstStyle/>
        <a:p>
          <a:endParaRPr lang="en-US"/>
        </a:p>
      </dgm:t>
    </dgm:pt>
    <dgm:pt modelId="{F0C4CF27-AC04-2740-9F31-0A142D7009F0}">
      <dgm:prSet/>
      <dgm:spPr/>
      <dgm:t>
        <a:bodyPr/>
        <a:lstStyle/>
        <a:p>
          <a:r>
            <a:rPr lang="en-US" dirty="0" smtClean="0"/>
            <a:t>End of Life  (EOL)</a:t>
          </a:r>
          <a:endParaRPr lang="en-US" dirty="0"/>
        </a:p>
      </dgm:t>
    </dgm:pt>
    <dgm:pt modelId="{5AD3998E-8889-B04C-84BB-F85EB07A1DD4}" type="parTrans" cxnId="{6D6DFEF7-BB86-F944-9185-E04F48844C79}">
      <dgm:prSet/>
      <dgm:spPr/>
      <dgm:t>
        <a:bodyPr/>
        <a:lstStyle/>
        <a:p>
          <a:endParaRPr lang="en-US"/>
        </a:p>
      </dgm:t>
    </dgm:pt>
    <dgm:pt modelId="{3730AD03-6F2C-A149-A48A-0CA2C9AB58E7}" type="sibTrans" cxnId="{6D6DFEF7-BB86-F944-9185-E04F48844C79}">
      <dgm:prSet/>
      <dgm:spPr/>
      <dgm:t>
        <a:bodyPr/>
        <a:lstStyle/>
        <a:p>
          <a:endParaRPr lang="en-US"/>
        </a:p>
      </dgm:t>
    </dgm:pt>
    <dgm:pt modelId="{9A41A0B3-405E-9748-8971-04794CA9E981}">
      <dgm:prSet/>
      <dgm:spPr/>
      <dgm:t>
        <a:bodyPr/>
        <a:lstStyle/>
        <a:p>
          <a:r>
            <a:rPr lang="en-US" dirty="0" smtClean="0"/>
            <a:t>End of Support (</a:t>
          </a:r>
          <a:r>
            <a:rPr lang="en-US" dirty="0" err="1" smtClean="0"/>
            <a:t>EoS</a:t>
          </a:r>
          <a:r>
            <a:rPr lang="en-US" dirty="0" smtClean="0"/>
            <a:t>)</a:t>
          </a:r>
          <a:endParaRPr lang="en-US" dirty="0"/>
        </a:p>
      </dgm:t>
    </dgm:pt>
    <dgm:pt modelId="{DFD09219-5CFF-B048-B125-F2CABD0595F5}" type="parTrans" cxnId="{0A56890D-6F6D-354C-A12E-6AACAA21372E}">
      <dgm:prSet/>
      <dgm:spPr/>
      <dgm:t>
        <a:bodyPr/>
        <a:lstStyle/>
        <a:p>
          <a:endParaRPr lang="en-US"/>
        </a:p>
      </dgm:t>
    </dgm:pt>
    <dgm:pt modelId="{5F5FEF2E-DF97-CA4E-887D-175B23FE867E}" type="sibTrans" cxnId="{0A56890D-6F6D-354C-A12E-6AACAA21372E}">
      <dgm:prSet/>
      <dgm:spPr/>
      <dgm:t>
        <a:bodyPr/>
        <a:lstStyle/>
        <a:p>
          <a:endParaRPr lang="en-US"/>
        </a:p>
      </dgm:t>
    </dgm:pt>
    <dgm:pt modelId="{F2E9A58D-2957-F440-81D9-2FB66EB431C6}">
      <dgm:prSet/>
      <dgm:spPr/>
      <dgm:t>
        <a:bodyPr/>
        <a:lstStyle/>
        <a:p>
          <a:pPr rtl="0"/>
          <a:r>
            <a:rPr lang="en-US" dirty="0" smtClean="0"/>
            <a:t>End of Life  (EOL)</a:t>
          </a:r>
          <a:endParaRPr lang="en-US" dirty="0"/>
        </a:p>
      </dgm:t>
    </dgm:pt>
    <dgm:pt modelId="{8849F507-70B9-2145-B711-DD8C660E9E3F}" type="parTrans" cxnId="{6BC5EDD5-51B4-BA44-AC4F-C2466DDA7472}">
      <dgm:prSet/>
      <dgm:spPr/>
      <dgm:t>
        <a:bodyPr/>
        <a:lstStyle/>
        <a:p>
          <a:endParaRPr lang="en-US"/>
        </a:p>
      </dgm:t>
    </dgm:pt>
    <dgm:pt modelId="{211ECE82-0B1C-9B4E-8771-902D17132DFC}" type="sibTrans" cxnId="{6BC5EDD5-51B4-BA44-AC4F-C2466DDA7472}">
      <dgm:prSet/>
      <dgm:spPr/>
      <dgm:t>
        <a:bodyPr/>
        <a:lstStyle/>
        <a:p>
          <a:endParaRPr lang="en-US"/>
        </a:p>
      </dgm:t>
    </dgm:pt>
    <dgm:pt modelId="{FA37875E-A030-D24D-8913-3A3E241A7674}">
      <dgm:prSet/>
      <dgm:spPr/>
      <dgm:t>
        <a:bodyPr/>
        <a:lstStyle/>
        <a:p>
          <a:r>
            <a:rPr lang="en-US" dirty="0" smtClean="0"/>
            <a:t>End of Support (</a:t>
          </a:r>
          <a:r>
            <a:rPr lang="en-US" dirty="0" err="1" smtClean="0"/>
            <a:t>EoS</a:t>
          </a:r>
          <a:r>
            <a:rPr lang="en-US" dirty="0" smtClean="0"/>
            <a:t>)</a:t>
          </a:r>
          <a:endParaRPr lang="en-US" dirty="0"/>
        </a:p>
      </dgm:t>
    </dgm:pt>
    <dgm:pt modelId="{E6CAC608-222C-5D42-8890-C5FF8A2EBB9D}" type="parTrans" cxnId="{896E7760-A3F8-7D4F-A521-CA721B6FD06D}">
      <dgm:prSet/>
      <dgm:spPr/>
      <dgm:t>
        <a:bodyPr/>
        <a:lstStyle/>
        <a:p>
          <a:endParaRPr lang="en-US"/>
        </a:p>
      </dgm:t>
    </dgm:pt>
    <dgm:pt modelId="{F0C58D5A-3B04-F742-8328-1C06B305BFEC}" type="sibTrans" cxnId="{896E7760-A3F8-7D4F-A521-CA721B6FD06D}">
      <dgm:prSet/>
      <dgm:spPr/>
      <dgm:t>
        <a:bodyPr/>
        <a:lstStyle/>
        <a:p>
          <a:endParaRPr lang="en-US"/>
        </a:p>
      </dgm:t>
    </dgm:pt>
    <dgm:pt modelId="{121D9200-B5E0-2847-98B5-877CF1192791}" type="pres">
      <dgm:prSet presAssocID="{0CBC01C0-9717-D14B-B69F-E3B7E5BDFA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E2A4861-C23C-6C45-8658-18DF2ED1A8C4}" type="pres">
      <dgm:prSet presAssocID="{40DADB41-E9B4-E947-8D04-40E60CBE31AB}" presName="composite" presStyleCnt="0"/>
      <dgm:spPr/>
    </dgm:pt>
    <dgm:pt modelId="{9EAF3FC5-C53F-954A-B377-69085F4392DC}" type="pres">
      <dgm:prSet presAssocID="{40DADB41-E9B4-E947-8D04-40E60CBE31A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16C3F-0BF1-FF42-A842-97B655B707B8}" type="pres">
      <dgm:prSet presAssocID="{40DADB41-E9B4-E947-8D04-40E60CBE31A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34D22E-2C55-414D-A3DB-633D3FC5E79B}" type="pres">
      <dgm:prSet presAssocID="{191F43AF-4BE4-AC45-89FE-54EB4E1E0227}" presName="space" presStyleCnt="0"/>
      <dgm:spPr/>
    </dgm:pt>
    <dgm:pt modelId="{DB4B988F-BA86-BA47-AB4F-C01AE3993240}" type="pres">
      <dgm:prSet presAssocID="{DFDD12DC-9936-674D-9AF2-C173F74E07EB}" presName="composite" presStyleCnt="0"/>
      <dgm:spPr/>
    </dgm:pt>
    <dgm:pt modelId="{2240A2A1-E023-B542-BB8B-489CC348D95A}" type="pres">
      <dgm:prSet presAssocID="{DFDD12DC-9936-674D-9AF2-C173F74E07E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3217AD-09F0-254D-BE38-EAF69814AA41}" type="pres">
      <dgm:prSet presAssocID="{DFDD12DC-9936-674D-9AF2-C173F74E07EB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9F59E5-9C5D-0048-963F-F35AC874F322}" type="pres">
      <dgm:prSet presAssocID="{8B8C1D34-9112-894F-915A-EF827729199F}" presName="space" presStyleCnt="0"/>
      <dgm:spPr/>
    </dgm:pt>
    <dgm:pt modelId="{D7BB9008-AD49-A64F-ADED-9D1C46BAED61}" type="pres">
      <dgm:prSet presAssocID="{DBFBDB89-2747-D24E-BF0C-96F9E1F979DA}" presName="composite" presStyleCnt="0"/>
      <dgm:spPr/>
    </dgm:pt>
    <dgm:pt modelId="{D7ACA912-7D1D-7A40-99A5-2034C3707654}" type="pres">
      <dgm:prSet presAssocID="{DBFBDB89-2747-D24E-BF0C-96F9E1F979DA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E84F33-B4A5-0B4E-A04A-E06E33FF02FC}" type="pres">
      <dgm:prSet presAssocID="{DBFBDB89-2747-D24E-BF0C-96F9E1F979DA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A21D3D6-74F9-3F47-8C2B-68B0C4A9FE17}" srcId="{0CBC01C0-9717-D14B-B69F-E3B7E5BDFAC0}" destId="{DFDD12DC-9936-674D-9AF2-C173F74E07EB}" srcOrd="1" destOrd="0" parTransId="{57CD842B-D1C9-9641-9029-AAB657C52172}" sibTransId="{8B8C1D34-9112-894F-915A-EF827729199F}"/>
    <dgm:cxn modelId="{3395D534-37D0-784E-BA60-216857951902}" type="presOf" srcId="{40DADB41-E9B4-E947-8D04-40E60CBE31AB}" destId="{9EAF3FC5-C53F-954A-B377-69085F4392DC}" srcOrd="0" destOrd="0" presId="urn:microsoft.com/office/officeart/2005/8/layout/hList1"/>
    <dgm:cxn modelId="{6BC5EDD5-51B4-BA44-AC4F-C2466DDA7472}" srcId="{DBFBDB89-2747-D24E-BF0C-96F9E1F979DA}" destId="{F2E9A58D-2957-F440-81D9-2FB66EB431C6}" srcOrd="0" destOrd="0" parTransId="{8849F507-70B9-2145-B711-DD8C660E9E3F}" sibTransId="{211ECE82-0B1C-9B4E-8771-902D17132DFC}"/>
    <dgm:cxn modelId="{CEA7E61C-63FE-3E4D-8645-A743CC6AE980}" srcId="{40DADB41-E9B4-E947-8D04-40E60CBE31AB}" destId="{B0FF247F-1CA8-8749-9FB0-9314F3B2123B}" srcOrd="0" destOrd="0" parTransId="{0416200B-BAB9-BD43-80E1-D62556FCCD38}" sibTransId="{0DD6BE36-E2E3-7046-B081-1A3378CDA7D1}"/>
    <dgm:cxn modelId="{40AE6600-79DD-0B4D-99C5-C221B3A019C8}" srcId="{0CBC01C0-9717-D14B-B69F-E3B7E5BDFAC0}" destId="{40DADB41-E9B4-E947-8D04-40E60CBE31AB}" srcOrd="0" destOrd="0" parTransId="{84F7AE20-A43E-F14D-BD3C-C9AA009DF1B0}" sibTransId="{191F43AF-4BE4-AC45-89FE-54EB4E1E0227}"/>
    <dgm:cxn modelId="{896E7760-A3F8-7D4F-A521-CA721B6FD06D}" srcId="{DBFBDB89-2747-D24E-BF0C-96F9E1F979DA}" destId="{FA37875E-A030-D24D-8913-3A3E241A7674}" srcOrd="1" destOrd="0" parTransId="{E6CAC608-222C-5D42-8890-C5FF8A2EBB9D}" sibTransId="{F0C58D5A-3B04-F742-8328-1C06B305BFEC}"/>
    <dgm:cxn modelId="{183F3AD4-3FF4-854E-B120-9CF5CBF17006}" srcId="{40DADB41-E9B4-E947-8D04-40E60CBE31AB}" destId="{AFDD7337-7D2F-AC42-82A3-54CA8EB7543A}" srcOrd="1" destOrd="0" parTransId="{65C5F9D6-C937-F34B-B1A2-307EDC1B3711}" sibTransId="{BCE3321E-5ECF-C448-AD54-FDEA34D97E57}"/>
    <dgm:cxn modelId="{88759480-1F99-B947-8DED-960E958C746E}" type="presOf" srcId="{9A41A0B3-405E-9748-8971-04794CA9E981}" destId="{033217AD-09F0-254D-BE38-EAF69814AA41}" srcOrd="0" destOrd="1" presId="urn:microsoft.com/office/officeart/2005/8/layout/hList1"/>
    <dgm:cxn modelId="{DC8B2126-52E1-FE45-9C1C-7AE8942DAB2B}" type="presOf" srcId="{DBFBDB89-2747-D24E-BF0C-96F9E1F979DA}" destId="{D7ACA912-7D1D-7A40-99A5-2034C3707654}" srcOrd="0" destOrd="0" presId="urn:microsoft.com/office/officeart/2005/8/layout/hList1"/>
    <dgm:cxn modelId="{F9B4FA94-C183-2745-BA83-30331E4A468C}" type="presOf" srcId="{0CBC01C0-9717-D14B-B69F-E3B7E5BDFAC0}" destId="{121D9200-B5E0-2847-98B5-877CF1192791}" srcOrd="0" destOrd="0" presId="urn:microsoft.com/office/officeart/2005/8/layout/hList1"/>
    <dgm:cxn modelId="{D06CB07B-CC7F-524C-B2BD-4E7CFAFB7F02}" type="presOf" srcId="{AFDD7337-7D2F-AC42-82A3-54CA8EB7543A}" destId="{20716C3F-0BF1-FF42-A842-97B655B707B8}" srcOrd="0" destOrd="1" presId="urn:microsoft.com/office/officeart/2005/8/layout/hList1"/>
    <dgm:cxn modelId="{1B73FBCE-8200-1742-BCD9-4020BBA5021B}" type="presOf" srcId="{F2E9A58D-2957-F440-81D9-2FB66EB431C6}" destId="{F1E84F33-B4A5-0B4E-A04A-E06E33FF02FC}" srcOrd="0" destOrd="0" presId="urn:microsoft.com/office/officeart/2005/8/layout/hList1"/>
    <dgm:cxn modelId="{400056F2-E0C5-894A-9B24-A45CAEB5A2BD}" type="presOf" srcId="{B0FF247F-1CA8-8749-9FB0-9314F3B2123B}" destId="{20716C3F-0BF1-FF42-A842-97B655B707B8}" srcOrd="0" destOrd="0" presId="urn:microsoft.com/office/officeart/2005/8/layout/hList1"/>
    <dgm:cxn modelId="{CB2810ED-EF94-5946-A67A-D3C99DD459E2}" type="presOf" srcId="{FA37875E-A030-D24D-8913-3A3E241A7674}" destId="{F1E84F33-B4A5-0B4E-A04A-E06E33FF02FC}" srcOrd="0" destOrd="1" presId="urn:microsoft.com/office/officeart/2005/8/layout/hList1"/>
    <dgm:cxn modelId="{057296CC-CF0F-4840-9FE2-083F8061C23C}" type="presOf" srcId="{F0C4CF27-AC04-2740-9F31-0A142D7009F0}" destId="{033217AD-09F0-254D-BE38-EAF69814AA41}" srcOrd="0" destOrd="0" presId="urn:microsoft.com/office/officeart/2005/8/layout/hList1"/>
    <dgm:cxn modelId="{6D6DFEF7-BB86-F944-9185-E04F48844C79}" srcId="{DFDD12DC-9936-674D-9AF2-C173F74E07EB}" destId="{F0C4CF27-AC04-2740-9F31-0A142D7009F0}" srcOrd="0" destOrd="0" parTransId="{5AD3998E-8889-B04C-84BB-F85EB07A1DD4}" sibTransId="{3730AD03-6F2C-A149-A48A-0CA2C9AB58E7}"/>
    <dgm:cxn modelId="{0A56890D-6F6D-354C-A12E-6AACAA21372E}" srcId="{DFDD12DC-9936-674D-9AF2-C173F74E07EB}" destId="{9A41A0B3-405E-9748-8971-04794CA9E981}" srcOrd="1" destOrd="0" parTransId="{DFD09219-5CFF-B048-B125-F2CABD0595F5}" sibTransId="{5F5FEF2E-DF97-CA4E-887D-175B23FE867E}"/>
    <dgm:cxn modelId="{32A1F71C-E7B3-9843-A3CF-407F8128F73B}" srcId="{0CBC01C0-9717-D14B-B69F-E3B7E5BDFAC0}" destId="{DBFBDB89-2747-D24E-BF0C-96F9E1F979DA}" srcOrd="2" destOrd="0" parTransId="{717D0A40-DEA5-AB42-A465-066A05D3E679}" sibTransId="{311061D3-7E0A-CF48-A059-597B40305160}"/>
    <dgm:cxn modelId="{96B2AA69-E247-704B-9A24-C434A86DDE7E}" type="presOf" srcId="{DFDD12DC-9936-674D-9AF2-C173F74E07EB}" destId="{2240A2A1-E023-B542-BB8B-489CC348D95A}" srcOrd="0" destOrd="0" presId="urn:microsoft.com/office/officeart/2005/8/layout/hList1"/>
    <dgm:cxn modelId="{BF57FF79-E07D-CB47-AC61-77D6DB4BA197}" type="presParOf" srcId="{121D9200-B5E0-2847-98B5-877CF1192791}" destId="{CE2A4861-C23C-6C45-8658-18DF2ED1A8C4}" srcOrd="0" destOrd="0" presId="urn:microsoft.com/office/officeart/2005/8/layout/hList1"/>
    <dgm:cxn modelId="{3843834C-E85E-4745-9D6D-FA44900D40D2}" type="presParOf" srcId="{CE2A4861-C23C-6C45-8658-18DF2ED1A8C4}" destId="{9EAF3FC5-C53F-954A-B377-69085F4392DC}" srcOrd="0" destOrd="0" presId="urn:microsoft.com/office/officeart/2005/8/layout/hList1"/>
    <dgm:cxn modelId="{045ECE2A-CBFD-3242-8134-45C7F0E7FEED}" type="presParOf" srcId="{CE2A4861-C23C-6C45-8658-18DF2ED1A8C4}" destId="{20716C3F-0BF1-FF42-A842-97B655B707B8}" srcOrd="1" destOrd="0" presId="urn:microsoft.com/office/officeart/2005/8/layout/hList1"/>
    <dgm:cxn modelId="{1A93C1FF-9C98-AF43-B464-12B86D52E009}" type="presParOf" srcId="{121D9200-B5E0-2847-98B5-877CF1192791}" destId="{2E34D22E-2C55-414D-A3DB-633D3FC5E79B}" srcOrd="1" destOrd="0" presId="urn:microsoft.com/office/officeart/2005/8/layout/hList1"/>
    <dgm:cxn modelId="{85D42867-34D5-BB49-A125-B30DA65B491B}" type="presParOf" srcId="{121D9200-B5E0-2847-98B5-877CF1192791}" destId="{DB4B988F-BA86-BA47-AB4F-C01AE3993240}" srcOrd="2" destOrd="0" presId="urn:microsoft.com/office/officeart/2005/8/layout/hList1"/>
    <dgm:cxn modelId="{2FD6BF29-3E0B-154E-BF49-FFD916678495}" type="presParOf" srcId="{DB4B988F-BA86-BA47-AB4F-C01AE3993240}" destId="{2240A2A1-E023-B542-BB8B-489CC348D95A}" srcOrd="0" destOrd="0" presId="urn:microsoft.com/office/officeart/2005/8/layout/hList1"/>
    <dgm:cxn modelId="{097A536B-6B27-2443-B71E-9C78A3B2D7F6}" type="presParOf" srcId="{DB4B988F-BA86-BA47-AB4F-C01AE3993240}" destId="{033217AD-09F0-254D-BE38-EAF69814AA41}" srcOrd="1" destOrd="0" presId="urn:microsoft.com/office/officeart/2005/8/layout/hList1"/>
    <dgm:cxn modelId="{A58B1380-5062-7F4D-B3D0-5EDBA56AE62C}" type="presParOf" srcId="{121D9200-B5E0-2847-98B5-877CF1192791}" destId="{FF9F59E5-9C5D-0048-963F-F35AC874F322}" srcOrd="3" destOrd="0" presId="urn:microsoft.com/office/officeart/2005/8/layout/hList1"/>
    <dgm:cxn modelId="{154E1C28-B80B-8A45-9AF8-47F4F5A1E79C}" type="presParOf" srcId="{121D9200-B5E0-2847-98B5-877CF1192791}" destId="{D7BB9008-AD49-A64F-ADED-9D1C46BAED61}" srcOrd="4" destOrd="0" presId="urn:microsoft.com/office/officeart/2005/8/layout/hList1"/>
    <dgm:cxn modelId="{F3EC1CFE-3B78-1A4F-A570-6A67719452C2}" type="presParOf" srcId="{D7BB9008-AD49-A64F-ADED-9D1C46BAED61}" destId="{D7ACA912-7D1D-7A40-99A5-2034C3707654}" srcOrd="0" destOrd="0" presId="urn:microsoft.com/office/officeart/2005/8/layout/hList1"/>
    <dgm:cxn modelId="{5A633818-FF24-6643-9349-77C9EFA6AD92}" type="presParOf" srcId="{D7BB9008-AD49-A64F-ADED-9D1C46BAED61}" destId="{F1E84F33-B4A5-0B4E-A04A-E06E33FF02F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BC01C0-9717-D14B-B69F-E3B7E5BDFAC0}" type="doc">
      <dgm:prSet loTypeId="urn:microsoft.com/office/officeart/2005/8/layout/hList1" loCatId="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40DADB41-E9B4-E947-8D04-40E60CBE31AB}">
      <dgm:prSet/>
      <dgm:spPr/>
      <dgm:t>
        <a:bodyPr/>
        <a:lstStyle/>
        <a:p>
          <a:pPr rtl="0"/>
          <a:r>
            <a:rPr lang="en-US" dirty="0" smtClean="0"/>
            <a:t>Cisco ASA</a:t>
          </a:r>
          <a:endParaRPr lang="en-US" dirty="0"/>
        </a:p>
      </dgm:t>
    </dgm:pt>
    <dgm:pt modelId="{84F7AE20-A43E-F14D-BD3C-C9AA009DF1B0}" type="parTrans" cxnId="{40AE6600-79DD-0B4D-99C5-C221B3A019C8}">
      <dgm:prSet/>
      <dgm:spPr/>
      <dgm:t>
        <a:bodyPr/>
        <a:lstStyle/>
        <a:p>
          <a:endParaRPr lang="en-US"/>
        </a:p>
      </dgm:t>
    </dgm:pt>
    <dgm:pt modelId="{191F43AF-4BE4-AC45-89FE-54EB4E1E0227}" type="sibTrans" cxnId="{40AE6600-79DD-0B4D-99C5-C221B3A019C8}">
      <dgm:prSet/>
      <dgm:spPr/>
      <dgm:t>
        <a:bodyPr/>
        <a:lstStyle/>
        <a:p>
          <a:endParaRPr lang="en-US"/>
        </a:p>
      </dgm:t>
    </dgm:pt>
    <dgm:pt modelId="{DFDD12DC-9936-674D-9AF2-C173F74E07EB}">
      <dgm:prSet/>
      <dgm:spPr/>
      <dgm:t>
        <a:bodyPr/>
        <a:lstStyle/>
        <a:p>
          <a:pPr rtl="0"/>
          <a:r>
            <a:rPr lang="en-US" dirty="0" smtClean="0"/>
            <a:t>Cisco IOS XE</a:t>
          </a:r>
          <a:endParaRPr lang="en-US" dirty="0"/>
        </a:p>
      </dgm:t>
    </dgm:pt>
    <dgm:pt modelId="{57CD842B-D1C9-9641-9029-AAB657C52172}" type="parTrans" cxnId="{1A21D3D6-74F9-3F47-8C2B-68B0C4A9FE17}">
      <dgm:prSet/>
      <dgm:spPr/>
      <dgm:t>
        <a:bodyPr/>
        <a:lstStyle/>
        <a:p>
          <a:endParaRPr lang="en-US"/>
        </a:p>
      </dgm:t>
    </dgm:pt>
    <dgm:pt modelId="{8B8C1D34-9112-894F-915A-EF827729199F}" type="sibTrans" cxnId="{1A21D3D6-74F9-3F47-8C2B-68B0C4A9FE17}">
      <dgm:prSet/>
      <dgm:spPr/>
      <dgm:t>
        <a:bodyPr/>
        <a:lstStyle/>
        <a:p>
          <a:endParaRPr lang="en-US"/>
        </a:p>
      </dgm:t>
    </dgm:pt>
    <dgm:pt modelId="{4E1D188E-C66D-DA41-B933-6AC351DAFE0B}">
      <dgm:prSet/>
      <dgm:spPr/>
      <dgm:t>
        <a:bodyPr/>
        <a:lstStyle/>
        <a:p>
          <a:r>
            <a:rPr lang="en-US" dirty="0" smtClean="0"/>
            <a:t>Including:</a:t>
          </a:r>
          <a:endParaRPr lang="en-US" dirty="0"/>
        </a:p>
      </dgm:t>
    </dgm:pt>
    <dgm:pt modelId="{A49A08BE-9F8C-4447-B2DD-D28EAAD0F061}" type="parTrans" cxnId="{0F249C88-E9A3-DA4A-9AE0-5322FC67CB9F}">
      <dgm:prSet/>
      <dgm:spPr/>
      <dgm:t>
        <a:bodyPr/>
        <a:lstStyle/>
        <a:p>
          <a:endParaRPr lang="en-US"/>
        </a:p>
      </dgm:t>
    </dgm:pt>
    <dgm:pt modelId="{70259A16-F280-E34F-B8BA-364E05E8B631}" type="sibTrans" cxnId="{0F249C88-E9A3-DA4A-9AE0-5322FC67CB9F}">
      <dgm:prSet/>
      <dgm:spPr/>
      <dgm:t>
        <a:bodyPr/>
        <a:lstStyle/>
        <a:p>
          <a:endParaRPr lang="en-US"/>
        </a:p>
      </dgm:t>
    </dgm:pt>
    <dgm:pt modelId="{74B8D849-A5DF-8941-8CD6-F85AD9667258}">
      <dgm:prSet/>
      <dgm:spPr/>
      <dgm:t>
        <a:bodyPr/>
        <a:lstStyle/>
        <a:p>
          <a:r>
            <a:rPr lang="en-US" dirty="0" smtClean="0"/>
            <a:t>ASA CX (NGFW)</a:t>
          </a:r>
          <a:endParaRPr lang="en-US" dirty="0"/>
        </a:p>
      </dgm:t>
    </dgm:pt>
    <dgm:pt modelId="{9F27B27B-CCE1-7E48-9943-AE7949A1CC01}" type="parTrans" cxnId="{FA94CA0C-623E-0747-882A-2A8D3A0B94C9}">
      <dgm:prSet/>
      <dgm:spPr/>
      <dgm:t>
        <a:bodyPr/>
        <a:lstStyle/>
        <a:p>
          <a:endParaRPr lang="en-US"/>
        </a:p>
      </dgm:t>
    </dgm:pt>
    <dgm:pt modelId="{D5E5309D-B4B4-A946-AA2A-9D4E6C9A12C9}" type="sibTrans" cxnId="{FA94CA0C-623E-0747-882A-2A8D3A0B94C9}">
      <dgm:prSet/>
      <dgm:spPr/>
      <dgm:t>
        <a:bodyPr/>
        <a:lstStyle/>
        <a:p>
          <a:endParaRPr lang="en-US"/>
        </a:p>
      </dgm:t>
    </dgm:pt>
    <dgm:pt modelId="{5D66E6E7-A278-7642-A91F-02C7ACDE715F}">
      <dgm:prSet/>
      <dgm:spPr/>
      <dgm:t>
        <a:bodyPr/>
        <a:lstStyle/>
        <a:p>
          <a:r>
            <a:rPr lang="en-US" dirty="0" smtClean="0"/>
            <a:t>ASA-SM</a:t>
          </a:r>
          <a:endParaRPr lang="en-US" dirty="0"/>
        </a:p>
      </dgm:t>
    </dgm:pt>
    <dgm:pt modelId="{3EE3841C-0832-A04E-9416-EB0C1C543B31}" type="parTrans" cxnId="{B0845020-95AD-844F-9B37-E85EC8AB5978}">
      <dgm:prSet/>
      <dgm:spPr/>
      <dgm:t>
        <a:bodyPr/>
        <a:lstStyle/>
        <a:p>
          <a:endParaRPr lang="en-US"/>
        </a:p>
      </dgm:t>
    </dgm:pt>
    <dgm:pt modelId="{A7C54BE8-3E00-FE49-8670-23E768A776E1}" type="sibTrans" cxnId="{B0845020-95AD-844F-9B37-E85EC8AB5978}">
      <dgm:prSet/>
      <dgm:spPr/>
      <dgm:t>
        <a:bodyPr/>
        <a:lstStyle/>
        <a:p>
          <a:endParaRPr lang="en-US"/>
        </a:p>
      </dgm:t>
    </dgm:pt>
    <dgm:pt modelId="{ED61EC07-5953-234C-8D32-D8002AA4FBB1}">
      <dgm:prSet/>
      <dgm:spPr/>
      <dgm:t>
        <a:bodyPr/>
        <a:lstStyle/>
        <a:p>
          <a:r>
            <a:rPr lang="en-US" dirty="0" smtClean="0"/>
            <a:t>ASA 1000v Virtual Firewall</a:t>
          </a:r>
          <a:endParaRPr lang="en-US" dirty="0"/>
        </a:p>
      </dgm:t>
    </dgm:pt>
    <dgm:pt modelId="{3E544017-DBBC-604A-976B-77B808D24B5D}" type="parTrans" cxnId="{57D0EDE4-021A-6149-B380-A49124D2621B}">
      <dgm:prSet/>
      <dgm:spPr/>
      <dgm:t>
        <a:bodyPr/>
        <a:lstStyle/>
        <a:p>
          <a:endParaRPr lang="en-US"/>
        </a:p>
      </dgm:t>
    </dgm:pt>
    <dgm:pt modelId="{6F35DF89-284F-5040-9746-4D63C08BC51F}" type="sibTrans" cxnId="{57D0EDE4-021A-6149-B380-A49124D2621B}">
      <dgm:prSet/>
      <dgm:spPr/>
      <dgm:t>
        <a:bodyPr/>
        <a:lstStyle/>
        <a:p>
          <a:endParaRPr lang="en-US"/>
        </a:p>
      </dgm:t>
    </dgm:pt>
    <dgm:pt modelId="{0A1B0050-0694-844B-9F14-93A8B4464C69}">
      <dgm:prSet/>
      <dgm:spPr/>
      <dgm:t>
        <a:bodyPr/>
        <a:lstStyle/>
        <a:p>
          <a:r>
            <a:rPr lang="en-US" dirty="0" smtClean="0"/>
            <a:t>Cisco IOS XE software is a result of the continuing evolution of Cisco IOS. </a:t>
          </a:r>
          <a:endParaRPr lang="en-US" dirty="0"/>
        </a:p>
      </dgm:t>
    </dgm:pt>
    <dgm:pt modelId="{10FF55A9-B0D1-0D4D-BBEE-69B07A45DC80}" type="parTrans" cxnId="{3BC36026-E1C8-3540-A585-E153293262F7}">
      <dgm:prSet/>
      <dgm:spPr/>
      <dgm:t>
        <a:bodyPr/>
        <a:lstStyle/>
        <a:p>
          <a:endParaRPr lang="en-US"/>
        </a:p>
      </dgm:t>
    </dgm:pt>
    <dgm:pt modelId="{3D002D67-1958-004F-B22D-751F8FD9AD54}" type="sibTrans" cxnId="{3BC36026-E1C8-3540-A585-E153293262F7}">
      <dgm:prSet/>
      <dgm:spPr/>
      <dgm:t>
        <a:bodyPr/>
        <a:lstStyle/>
        <a:p>
          <a:endParaRPr lang="en-US"/>
        </a:p>
      </dgm:t>
    </dgm:pt>
    <dgm:pt modelId="{D497DC14-D10D-634E-9767-8BD4D59AEAF3}">
      <dgm:prSet/>
      <dgm:spPr/>
      <dgm:t>
        <a:bodyPr/>
        <a:lstStyle/>
        <a:p>
          <a:r>
            <a:rPr lang="en-US" dirty="0" smtClean="0"/>
            <a:t>This software provides a modular structure that delivers full Cisco IOS feature functionality. </a:t>
          </a:r>
          <a:endParaRPr lang="en-US" dirty="0"/>
        </a:p>
      </dgm:t>
    </dgm:pt>
    <dgm:pt modelId="{B17911B1-72B6-FD4A-AE5A-679805152C92}" type="parTrans" cxnId="{581EC648-B299-9E40-A5A2-694152E01EB2}">
      <dgm:prSet/>
      <dgm:spPr/>
      <dgm:t>
        <a:bodyPr/>
        <a:lstStyle/>
        <a:p>
          <a:endParaRPr lang="en-US"/>
        </a:p>
      </dgm:t>
    </dgm:pt>
    <dgm:pt modelId="{E90570B6-8A7B-3548-A2B8-F6904CD6BA73}" type="sibTrans" cxnId="{581EC648-B299-9E40-A5A2-694152E01EB2}">
      <dgm:prSet/>
      <dgm:spPr/>
      <dgm:t>
        <a:bodyPr/>
        <a:lstStyle/>
        <a:p>
          <a:endParaRPr lang="en-US"/>
        </a:p>
      </dgm:t>
    </dgm:pt>
    <dgm:pt modelId="{121D9200-B5E0-2847-98B5-877CF1192791}" type="pres">
      <dgm:prSet presAssocID="{0CBC01C0-9717-D14B-B69F-E3B7E5BDFA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E2A4861-C23C-6C45-8658-18DF2ED1A8C4}" type="pres">
      <dgm:prSet presAssocID="{40DADB41-E9B4-E947-8D04-40E60CBE31AB}" presName="composite" presStyleCnt="0"/>
      <dgm:spPr/>
    </dgm:pt>
    <dgm:pt modelId="{9EAF3FC5-C53F-954A-B377-69085F4392DC}" type="pres">
      <dgm:prSet presAssocID="{40DADB41-E9B4-E947-8D04-40E60CBE31A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716C3F-0BF1-FF42-A842-97B655B707B8}" type="pres">
      <dgm:prSet presAssocID="{40DADB41-E9B4-E947-8D04-40E60CBE31A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34D22E-2C55-414D-A3DB-633D3FC5E79B}" type="pres">
      <dgm:prSet presAssocID="{191F43AF-4BE4-AC45-89FE-54EB4E1E0227}" presName="space" presStyleCnt="0"/>
      <dgm:spPr/>
    </dgm:pt>
    <dgm:pt modelId="{DB4B988F-BA86-BA47-AB4F-C01AE3993240}" type="pres">
      <dgm:prSet presAssocID="{DFDD12DC-9936-674D-9AF2-C173F74E07EB}" presName="composite" presStyleCnt="0"/>
      <dgm:spPr/>
    </dgm:pt>
    <dgm:pt modelId="{2240A2A1-E023-B542-BB8B-489CC348D95A}" type="pres">
      <dgm:prSet presAssocID="{DFDD12DC-9936-674D-9AF2-C173F74E07E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3217AD-09F0-254D-BE38-EAF69814AA41}" type="pres">
      <dgm:prSet presAssocID="{DFDD12DC-9936-674D-9AF2-C173F74E07E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9425C0-F735-E44D-B7F7-B77ADEFF3940}" type="presOf" srcId="{0A1B0050-0694-844B-9F14-93A8B4464C69}" destId="{033217AD-09F0-254D-BE38-EAF69814AA41}" srcOrd="0" destOrd="0" presId="urn:microsoft.com/office/officeart/2005/8/layout/hList1"/>
    <dgm:cxn modelId="{76E4B8BD-2DA0-BB4F-BE95-130B655EB8C4}" type="presOf" srcId="{0CBC01C0-9717-D14B-B69F-E3B7E5BDFAC0}" destId="{121D9200-B5E0-2847-98B5-877CF1192791}" srcOrd="0" destOrd="0" presId="urn:microsoft.com/office/officeart/2005/8/layout/hList1"/>
    <dgm:cxn modelId="{42D09178-F5DA-8645-B9D5-ABB7CD5D1519}" type="presOf" srcId="{40DADB41-E9B4-E947-8D04-40E60CBE31AB}" destId="{9EAF3FC5-C53F-954A-B377-69085F4392DC}" srcOrd="0" destOrd="0" presId="urn:microsoft.com/office/officeart/2005/8/layout/hList1"/>
    <dgm:cxn modelId="{FA94CA0C-623E-0747-882A-2A8D3A0B94C9}" srcId="{40DADB41-E9B4-E947-8D04-40E60CBE31AB}" destId="{74B8D849-A5DF-8941-8CD6-F85AD9667258}" srcOrd="1" destOrd="0" parTransId="{9F27B27B-CCE1-7E48-9943-AE7949A1CC01}" sibTransId="{D5E5309D-B4B4-A946-AA2A-9D4E6C9A12C9}"/>
    <dgm:cxn modelId="{E19B526C-D35B-0040-86DE-179010AA50AA}" type="presOf" srcId="{4E1D188E-C66D-DA41-B933-6AC351DAFE0B}" destId="{20716C3F-0BF1-FF42-A842-97B655B707B8}" srcOrd="0" destOrd="0" presId="urn:microsoft.com/office/officeart/2005/8/layout/hList1"/>
    <dgm:cxn modelId="{1A21D3D6-74F9-3F47-8C2B-68B0C4A9FE17}" srcId="{0CBC01C0-9717-D14B-B69F-E3B7E5BDFAC0}" destId="{DFDD12DC-9936-674D-9AF2-C173F74E07EB}" srcOrd="1" destOrd="0" parTransId="{57CD842B-D1C9-9641-9029-AAB657C52172}" sibTransId="{8B8C1D34-9112-894F-915A-EF827729199F}"/>
    <dgm:cxn modelId="{57D0EDE4-021A-6149-B380-A49124D2621B}" srcId="{40DADB41-E9B4-E947-8D04-40E60CBE31AB}" destId="{ED61EC07-5953-234C-8D32-D8002AA4FBB1}" srcOrd="3" destOrd="0" parTransId="{3E544017-DBBC-604A-976B-77B808D24B5D}" sibTransId="{6F35DF89-284F-5040-9746-4D63C08BC51F}"/>
    <dgm:cxn modelId="{0F249C88-E9A3-DA4A-9AE0-5322FC67CB9F}" srcId="{40DADB41-E9B4-E947-8D04-40E60CBE31AB}" destId="{4E1D188E-C66D-DA41-B933-6AC351DAFE0B}" srcOrd="0" destOrd="0" parTransId="{A49A08BE-9F8C-4447-B2DD-D28EAAD0F061}" sibTransId="{70259A16-F280-E34F-B8BA-364E05E8B631}"/>
    <dgm:cxn modelId="{40AE6600-79DD-0B4D-99C5-C221B3A019C8}" srcId="{0CBC01C0-9717-D14B-B69F-E3B7E5BDFAC0}" destId="{40DADB41-E9B4-E947-8D04-40E60CBE31AB}" srcOrd="0" destOrd="0" parTransId="{84F7AE20-A43E-F14D-BD3C-C9AA009DF1B0}" sibTransId="{191F43AF-4BE4-AC45-89FE-54EB4E1E0227}"/>
    <dgm:cxn modelId="{8DA05652-CC78-FE44-8195-A9DE75FA6D94}" type="presOf" srcId="{74B8D849-A5DF-8941-8CD6-F85AD9667258}" destId="{20716C3F-0BF1-FF42-A842-97B655B707B8}" srcOrd="0" destOrd="1" presId="urn:microsoft.com/office/officeart/2005/8/layout/hList1"/>
    <dgm:cxn modelId="{B0845020-95AD-844F-9B37-E85EC8AB5978}" srcId="{40DADB41-E9B4-E947-8D04-40E60CBE31AB}" destId="{5D66E6E7-A278-7642-A91F-02C7ACDE715F}" srcOrd="2" destOrd="0" parTransId="{3EE3841C-0832-A04E-9416-EB0C1C543B31}" sibTransId="{A7C54BE8-3E00-FE49-8670-23E768A776E1}"/>
    <dgm:cxn modelId="{3BC36026-E1C8-3540-A585-E153293262F7}" srcId="{DFDD12DC-9936-674D-9AF2-C173F74E07EB}" destId="{0A1B0050-0694-844B-9F14-93A8B4464C69}" srcOrd="0" destOrd="0" parTransId="{10FF55A9-B0D1-0D4D-BBEE-69B07A45DC80}" sibTransId="{3D002D67-1958-004F-B22D-751F8FD9AD54}"/>
    <dgm:cxn modelId="{B1FA1107-E008-C241-80C2-9E8BD72D19EA}" type="presOf" srcId="{D497DC14-D10D-634E-9767-8BD4D59AEAF3}" destId="{033217AD-09F0-254D-BE38-EAF69814AA41}" srcOrd="0" destOrd="1" presId="urn:microsoft.com/office/officeart/2005/8/layout/hList1"/>
    <dgm:cxn modelId="{D0F99361-010E-284E-AEB3-0AB291B0CBE5}" type="presOf" srcId="{5D66E6E7-A278-7642-A91F-02C7ACDE715F}" destId="{20716C3F-0BF1-FF42-A842-97B655B707B8}" srcOrd="0" destOrd="2" presId="urn:microsoft.com/office/officeart/2005/8/layout/hList1"/>
    <dgm:cxn modelId="{581EC648-B299-9E40-A5A2-694152E01EB2}" srcId="{DFDD12DC-9936-674D-9AF2-C173F74E07EB}" destId="{D497DC14-D10D-634E-9767-8BD4D59AEAF3}" srcOrd="1" destOrd="0" parTransId="{B17911B1-72B6-FD4A-AE5A-679805152C92}" sibTransId="{E90570B6-8A7B-3548-A2B8-F6904CD6BA73}"/>
    <dgm:cxn modelId="{2AA67A29-0559-744E-BA41-B82202FDB8C2}" type="presOf" srcId="{DFDD12DC-9936-674D-9AF2-C173F74E07EB}" destId="{2240A2A1-E023-B542-BB8B-489CC348D95A}" srcOrd="0" destOrd="0" presId="urn:microsoft.com/office/officeart/2005/8/layout/hList1"/>
    <dgm:cxn modelId="{BE93AD1D-66C4-3A43-966F-5E3BB660791C}" type="presOf" srcId="{ED61EC07-5953-234C-8D32-D8002AA4FBB1}" destId="{20716C3F-0BF1-FF42-A842-97B655B707B8}" srcOrd="0" destOrd="3" presId="urn:microsoft.com/office/officeart/2005/8/layout/hList1"/>
    <dgm:cxn modelId="{35EEA9C3-A699-DC4E-97B2-E529EAC09A40}" type="presParOf" srcId="{121D9200-B5E0-2847-98B5-877CF1192791}" destId="{CE2A4861-C23C-6C45-8658-18DF2ED1A8C4}" srcOrd="0" destOrd="0" presId="urn:microsoft.com/office/officeart/2005/8/layout/hList1"/>
    <dgm:cxn modelId="{4534F80C-1FAA-9B47-903C-C883C2EB2A37}" type="presParOf" srcId="{CE2A4861-C23C-6C45-8658-18DF2ED1A8C4}" destId="{9EAF3FC5-C53F-954A-B377-69085F4392DC}" srcOrd="0" destOrd="0" presId="urn:microsoft.com/office/officeart/2005/8/layout/hList1"/>
    <dgm:cxn modelId="{D7970D74-4D78-CD4B-A190-E026DDCD5A0C}" type="presParOf" srcId="{CE2A4861-C23C-6C45-8658-18DF2ED1A8C4}" destId="{20716C3F-0BF1-FF42-A842-97B655B707B8}" srcOrd="1" destOrd="0" presId="urn:microsoft.com/office/officeart/2005/8/layout/hList1"/>
    <dgm:cxn modelId="{E0BD69AF-BFAE-3943-B653-1CE62074FCD3}" type="presParOf" srcId="{121D9200-B5E0-2847-98B5-877CF1192791}" destId="{2E34D22E-2C55-414D-A3DB-633D3FC5E79B}" srcOrd="1" destOrd="0" presId="urn:microsoft.com/office/officeart/2005/8/layout/hList1"/>
    <dgm:cxn modelId="{6C865264-CEE3-2748-9995-ADC95FACA4E2}" type="presParOf" srcId="{121D9200-B5E0-2847-98B5-877CF1192791}" destId="{DB4B988F-BA86-BA47-AB4F-C01AE3993240}" srcOrd="2" destOrd="0" presId="urn:microsoft.com/office/officeart/2005/8/layout/hList1"/>
    <dgm:cxn modelId="{0783E735-B0EB-9E4F-B407-B3FDE0DD3C56}" type="presParOf" srcId="{DB4B988F-BA86-BA47-AB4F-C01AE3993240}" destId="{2240A2A1-E023-B542-BB8B-489CC348D95A}" srcOrd="0" destOrd="0" presId="urn:microsoft.com/office/officeart/2005/8/layout/hList1"/>
    <dgm:cxn modelId="{86A39A18-06C4-2D4B-8B1D-1CC399E74F1F}" type="presParOf" srcId="{DB4B988F-BA86-BA47-AB4F-C01AE3993240}" destId="{033217AD-09F0-254D-BE38-EAF69814AA4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AF3FC5-C53F-954A-B377-69085F4392DC}">
      <dsp:nvSpPr>
        <dsp:cNvPr id="0" name=""/>
        <dsp:cNvSpPr/>
      </dsp:nvSpPr>
      <dsp:spPr>
        <a:xfrm>
          <a:off x="4643" y="190144"/>
          <a:ext cx="4527835" cy="11520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Cisco IOS</a:t>
          </a:r>
          <a:endParaRPr lang="en-US" sz="4000" kern="1200" dirty="0"/>
        </a:p>
      </dsp:txBody>
      <dsp:txXfrm>
        <a:off x="4643" y="190144"/>
        <a:ext cx="4527835" cy="1152000"/>
      </dsp:txXfrm>
    </dsp:sp>
    <dsp:sp modelId="{20716C3F-0BF1-FF42-A842-97B655B707B8}">
      <dsp:nvSpPr>
        <dsp:cNvPr id="0" name=""/>
        <dsp:cNvSpPr/>
      </dsp:nvSpPr>
      <dsp:spPr>
        <a:xfrm>
          <a:off x="4643" y="1342144"/>
          <a:ext cx="4527835" cy="450179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213360" rIns="284480" bIns="32004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Limited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Challenging to perform complex configuration and vulnerability assessments</a:t>
          </a:r>
          <a:endParaRPr lang="en-US" sz="4000" kern="1200" dirty="0"/>
        </a:p>
      </dsp:txBody>
      <dsp:txXfrm>
        <a:off x="4643" y="1342144"/>
        <a:ext cx="4527835" cy="4501799"/>
      </dsp:txXfrm>
    </dsp:sp>
    <dsp:sp modelId="{2240A2A1-E023-B542-BB8B-489CC348D95A}">
      <dsp:nvSpPr>
        <dsp:cNvPr id="0" name=""/>
        <dsp:cNvSpPr/>
      </dsp:nvSpPr>
      <dsp:spPr>
        <a:xfrm>
          <a:off x="5166376" y="190144"/>
          <a:ext cx="4527835" cy="11520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Cisco CATOS</a:t>
          </a:r>
          <a:endParaRPr lang="en-US" sz="4000" kern="1200"/>
        </a:p>
      </dsp:txBody>
      <dsp:txXfrm>
        <a:off x="5166376" y="190144"/>
        <a:ext cx="4527835" cy="1152000"/>
      </dsp:txXfrm>
    </dsp:sp>
    <dsp:sp modelId="{033217AD-09F0-254D-BE38-EAF69814AA41}">
      <dsp:nvSpPr>
        <dsp:cNvPr id="0" name=""/>
        <dsp:cNvSpPr/>
      </dsp:nvSpPr>
      <dsp:spPr>
        <a:xfrm>
          <a:off x="5166376" y="1342144"/>
          <a:ext cx="4527835" cy="450179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213360" rIns="284480" bIns="32004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End of Life  (EOL)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End of Support (</a:t>
          </a:r>
          <a:r>
            <a:rPr lang="en-US" sz="4000" kern="1200" dirty="0" err="1" smtClean="0"/>
            <a:t>EoS</a:t>
          </a:r>
          <a:r>
            <a:rPr lang="en-US" sz="4000" kern="1200" dirty="0" smtClean="0"/>
            <a:t>)</a:t>
          </a:r>
          <a:endParaRPr lang="en-US" sz="4000" kern="1200" dirty="0"/>
        </a:p>
      </dsp:txBody>
      <dsp:txXfrm>
        <a:off x="5166376" y="1342144"/>
        <a:ext cx="4527835" cy="4501799"/>
      </dsp:txXfrm>
    </dsp:sp>
    <dsp:sp modelId="{D7ACA912-7D1D-7A40-99A5-2034C3707654}">
      <dsp:nvSpPr>
        <dsp:cNvPr id="0" name=""/>
        <dsp:cNvSpPr/>
      </dsp:nvSpPr>
      <dsp:spPr>
        <a:xfrm>
          <a:off x="10328108" y="190144"/>
          <a:ext cx="4527835" cy="11520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Cisco PIX</a:t>
          </a:r>
          <a:endParaRPr lang="en-US" sz="4000" kern="1200" dirty="0"/>
        </a:p>
      </dsp:txBody>
      <dsp:txXfrm>
        <a:off x="10328108" y="190144"/>
        <a:ext cx="4527835" cy="1152000"/>
      </dsp:txXfrm>
    </dsp:sp>
    <dsp:sp modelId="{F1E84F33-B4A5-0B4E-A04A-E06E33FF02FC}">
      <dsp:nvSpPr>
        <dsp:cNvPr id="0" name=""/>
        <dsp:cNvSpPr/>
      </dsp:nvSpPr>
      <dsp:spPr>
        <a:xfrm>
          <a:off x="10328108" y="1342144"/>
          <a:ext cx="4527835" cy="450179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213360" rIns="284480" bIns="32004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End of Life  (EOL)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End of Support (</a:t>
          </a:r>
          <a:r>
            <a:rPr lang="en-US" sz="4000" kern="1200" dirty="0" err="1" smtClean="0"/>
            <a:t>EoS</a:t>
          </a:r>
          <a:r>
            <a:rPr lang="en-US" sz="4000" kern="1200" dirty="0" smtClean="0"/>
            <a:t>)</a:t>
          </a:r>
          <a:endParaRPr lang="en-US" sz="4000" kern="1200" dirty="0"/>
        </a:p>
      </dsp:txBody>
      <dsp:txXfrm>
        <a:off x="10328108" y="1342144"/>
        <a:ext cx="4527835" cy="45017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AF3FC5-C53F-954A-B377-69085F4392DC}">
      <dsp:nvSpPr>
        <dsp:cNvPr id="0" name=""/>
        <dsp:cNvSpPr/>
      </dsp:nvSpPr>
      <dsp:spPr>
        <a:xfrm>
          <a:off x="4643" y="190144"/>
          <a:ext cx="4527835" cy="11520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Cisco IOS</a:t>
          </a:r>
          <a:endParaRPr lang="en-US" sz="4000" kern="1200" dirty="0"/>
        </a:p>
      </dsp:txBody>
      <dsp:txXfrm>
        <a:off x="4643" y="190144"/>
        <a:ext cx="4527835" cy="1152000"/>
      </dsp:txXfrm>
    </dsp:sp>
    <dsp:sp modelId="{20716C3F-0BF1-FF42-A842-97B655B707B8}">
      <dsp:nvSpPr>
        <dsp:cNvPr id="0" name=""/>
        <dsp:cNvSpPr/>
      </dsp:nvSpPr>
      <dsp:spPr>
        <a:xfrm>
          <a:off x="4643" y="1342144"/>
          <a:ext cx="4527835" cy="450179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213360" rIns="284480" bIns="32004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Limited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Challenging to perform complex configuration and vulnerability assessments</a:t>
          </a:r>
          <a:endParaRPr lang="en-US" sz="4000" kern="1200" dirty="0"/>
        </a:p>
      </dsp:txBody>
      <dsp:txXfrm>
        <a:off x="4643" y="1342144"/>
        <a:ext cx="4527835" cy="4501799"/>
      </dsp:txXfrm>
    </dsp:sp>
    <dsp:sp modelId="{2240A2A1-E023-B542-BB8B-489CC348D95A}">
      <dsp:nvSpPr>
        <dsp:cNvPr id="0" name=""/>
        <dsp:cNvSpPr/>
      </dsp:nvSpPr>
      <dsp:spPr>
        <a:xfrm>
          <a:off x="5166376" y="190144"/>
          <a:ext cx="4527835" cy="11520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Cisco CATOS</a:t>
          </a:r>
          <a:endParaRPr lang="en-US" sz="4000" kern="1200"/>
        </a:p>
      </dsp:txBody>
      <dsp:txXfrm>
        <a:off x="5166376" y="190144"/>
        <a:ext cx="4527835" cy="1152000"/>
      </dsp:txXfrm>
    </dsp:sp>
    <dsp:sp modelId="{033217AD-09F0-254D-BE38-EAF69814AA41}">
      <dsp:nvSpPr>
        <dsp:cNvPr id="0" name=""/>
        <dsp:cNvSpPr/>
      </dsp:nvSpPr>
      <dsp:spPr>
        <a:xfrm>
          <a:off x="5166376" y="1342144"/>
          <a:ext cx="4527835" cy="450179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213360" rIns="284480" bIns="32004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End of Life  (EOL)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End of Support (</a:t>
          </a:r>
          <a:r>
            <a:rPr lang="en-US" sz="4000" kern="1200" dirty="0" err="1" smtClean="0"/>
            <a:t>EoS</a:t>
          </a:r>
          <a:r>
            <a:rPr lang="en-US" sz="4000" kern="1200" dirty="0" smtClean="0"/>
            <a:t>)</a:t>
          </a:r>
          <a:endParaRPr lang="en-US" sz="4000" kern="1200" dirty="0"/>
        </a:p>
      </dsp:txBody>
      <dsp:txXfrm>
        <a:off x="5166376" y="1342144"/>
        <a:ext cx="4527835" cy="4501799"/>
      </dsp:txXfrm>
    </dsp:sp>
    <dsp:sp modelId="{D7ACA912-7D1D-7A40-99A5-2034C3707654}">
      <dsp:nvSpPr>
        <dsp:cNvPr id="0" name=""/>
        <dsp:cNvSpPr/>
      </dsp:nvSpPr>
      <dsp:spPr>
        <a:xfrm>
          <a:off x="10328108" y="190144"/>
          <a:ext cx="4527835" cy="11520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Cisco PIX</a:t>
          </a:r>
          <a:endParaRPr lang="en-US" sz="4000" kern="1200" dirty="0"/>
        </a:p>
      </dsp:txBody>
      <dsp:txXfrm>
        <a:off x="10328108" y="190144"/>
        <a:ext cx="4527835" cy="1152000"/>
      </dsp:txXfrm>
    </dsp:sp>
    <dsp:sp modelId="{F1E84F33-B4A5-0B4E-A04A-E06E33FF02FC}">
      <dsp:nvSpPr>
        <dsp:cNvPr id="0" name=""/>
        <dsp:cNvSpPr/>
      </dsp:nvSpPr>
      <dsp:spPr>
        <a:xfrm>
          <a:off x="10328108" y="1342144"/>
          <a:ext cx="4527835" cy="4501799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3360" tIns="213360" rIns="284480" bIns="320040" numCol="1" spcCol="1270" anchor="t" anchorCtr="0">
          <a:noAutofit/>
        </a:bodyPr>
        <a:lstStyle/>
        <a:p>
          <a:pPr marL="285750" lvl="1" indent="-285750" algn="l" defTabSz="1778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End of Life  (EOL)</a:t>
          </a:r>
          <a:endParaRPr lang="en-US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000" kern="1200" dirty="0" smtClean="0"/>
            <a:t>End of Support (</a:t>
          </a:r>
          <a:r>
            <a:rPr lang="en-US" sz="4000" kern="1200" dirty="0" err="1" smtClean="0"/>
            <a:t>EoS</a:t>
          </a:r>
          <a:r>
            <a:rPr lang="en-US" sz="4000" kern="1200" dirty="0" smtClean="0"/>
            <a:t>)</a:t>
          </a:r>
          <a:endParaRPr lang="en-US" sz="4000" kern="1200" dirty="0"/>
        </a:p>
      </dsp:txBody>
      <dsp:txXfrm>
        <a:off x="10328108" y="1342144"/>
        <a:ext cx="4527835" cy="450179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AF3FC5-C53F-954A-B377-69085F4392DC}">
      <dsp:nvSpPr>
        <dsp:cNvPr id="0" name=""/>
        <dsp:cNvSpPr/>
      </dsp:nvSpPr>
      <dsp:spPr>
        <a:xfrm>
          <a:off x="72" y="34387"/>
          <a:ext cx="6944132" cy="12096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8704" tIns="170688" rIns="298704" bIns="170688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/>
            <a:t>Cisco ASA</a:t>
          </a:r>
          <a:endParaRPr lang="en-US" sz="4200" kern="1200" dirty="0"/>
        </a:p>
      </dsp:txBody>
      <dsp:txXfrm>
        <a:off x="72" y="34387"/>
        <a:ext cx="6944132" cy="1209600"/>
      </dsp:txXfrm>
    </dsp:sp>
    <dsp:sp modelId="{20716C3F-0BF1-FF42-A842-97B655B707B8}">
      <dsp:nvSpPr>
        <dsp:cNvPr id="0" name=""/>
        <dsp:cNvSpPr/>
      </dsp:nvSpPr>
      <dsp:spPr>
        <a:xfrm>
          <a:off x="72" y="1243987"/>
          <a:ext cx="6944132" cy="47557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4028" tIns="224028" rIns="298704" bIns="336042" numCol="1" spcCol="1270" anchor="t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kern="1200" dirty="0" smtClean="0"/>
            <a:t>Including:</a:t>
          </a:r>
          <a:endParaRPr lang="en-US" sz="4200" kern="1200" dirty="0"/>
        </a:p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kern="1200" dirty="0" smtClean="0"/>
            <a:t>ASA CX (NGFW)</a:t>
          </a:r>
          <a:endParaRPr lang="en-US" sz="4200" kern="1200" dirty="0"/>
        </a:p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kern="1200" dirty="0" smtClean="0"/>
            <a:t>ASA-SM</a:t>
          </a:r>
          <a:endParaRPr lang="en-US" sz="4200" kern="1200" dirty="0"/>
        </a:p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kern="1200" dirty="0" smtClean="0"/>
            <a:t>ASA 1000v Virtual Firewall</a:t>
          </a:r>
          <a:endParaRPr lang="en-US" sz="4200" kern="1200" dirty="0"/>
        </a:p>
      </dsp:txBody>
      <dsp:txXfrm>
        <a:off x="72" y="1243987"/>
        <a:ext cx="6944132" cy="4755712"/>
      </dsp:txXfrm>
    </dsp:sp>
    <dsp:sp modelId="{2240A2A1-E023-B542-BB8B-489CC348D95A}">
      <dsp:nvSpPr>
        <dsp:cNvPr id="0" name=""/>
        <dsp:cNvSpPr/>
      </dsp:nvSpPr>
      <dsp:spPr>
        <a:xfrm>
          <a:off x="7916383" y="34387"/>
          <a:ext cx="6944132" cy="120960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8704" tIns="170688" rIns="298704" bIns="170688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200" kern="1200" dirty="0" smtClean="0"/>
            <a:t>Cisco IOS XE</a:t>
          </a:r>
          <a:endParaRPr lang="en-US" sz="4200" kern="1200" dirty="0"/>
        </a:p>
      </dsp:txBody>
      <dsp:txXfrm>
        <a:off x="7916383" y="34387"/>
        <a:ext cx="6944132" cy="1209600"/>
      </dsp:txXfrm>
    </dsp:sp>
    <dsp:sp modelId="{033217AD-09F0-254D-BE38-EAF69814AA41}">
      <dsp:nvSpPr>
        <dsp:cNvPr id="0" name=""/>
        <dsp:cNvSpPr/>
      </dsp:nvSpPr>
      <dsp:spPr>
        <a:xfrm>
          <a:off x="7916383" y="1243987"/>
          <a:ext cx="6944132" cy="47557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4028" tIns="224028" rIns="298704" bIns="336042" numCol="1" spcCol="1270" anchor="t" anchorCtr="0">
          <a:noAutofit/>
        </a:bodyPr>
        <a:lstStyle/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kern="1200" dirty="0" smtClean="0"/>
            <a:t>Cisco IOS XE software is a result of the continuing evolution of Cisco IOS. </a:t>
          </a:r>
          <a:endParaRPr lang="en-US" sz="4200" kern="1200" dirty="0"/>
        </a:p>
        <a:p>
          <a:pPr marL="285750" lvl="1" indent="-285750" algn="l" defTabSz="1866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200" kern="1200" dirty="0" smtClean="0"/>
            <a:t>This software provides a modular structure that delivers full Cisco IOS feature functionality. </a:t>
          </a:r>
          <a:endParaRPr lang="en-US" sz="4200" kern="1200" dirty="0"/>
        </a:p>
      </dsp:txBody>
      <dsp:txXfrm>
        <a:off x="7916383" y="1243987"/>
        <a:ext cx="6944132" cy="47557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5FFF6-E28B-47D4-B0D4-FF0E7DB08B74}" type="datetimeFigureOut">
              <a:rPr lang="en-US" smtClean="0">
                <a:latin typeface="Arial" pitchFamily="34" charset="0"/>
              </a:rPr>
              <a:pPr/>
              <a:t>7/18/13</a:t>
            </a:fld>
            <a:endParaRPr lang="en-US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0607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60607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818955-D516-414C-A7DA-A06B696F18B7}" type="slidenum">
              <a:rPr lang="en-US" smtClean="0">
                <a:latin typeface="Arial" pitchFamily="34" charset="0"/>
              </a:rPr>
              <a:pPr/>
              <a:t>‹#›</a:t>
            </a:fld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356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3214C14F-42D9-4D09-907E-8E1CB6D9D8D3}" type="datetimeFigureOut">
              <a:rPr lang="en-US" smtClean="0"/>
              <a:pPr/>
              <a:t>7/18/13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1800" y="692150"/>
            <a:ext cx="6146800" cy="3457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1104"/>
            <a:ext cx="5608320" cy="415051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0607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60607"/>
            <a:ext cx="3037840" cy="461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675D5101-FF59-4E68-84D5-7B06BA4580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628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Pladsholder til diasbillede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30213" y="692150"/>
            <a:ext cx="6149975" cy="345916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Pladsholder til no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-109" charset="-128"/>
            </a:endParaRPr>
          </a:p>
        </p:txBody>
      </p:sp>
      <p:sp>
        <p:nvSpPr>
          <p:cNvPr id="16388" name="Pladsholder til dias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DB1F033-3244-4CB4-8EEA-CA0A03D5C4C1}" type="slidenum">
              <a:rPr lang="da-DK" smtClean="0">
                <a:solidFill>
                  <a:prstClr val="black"/>
                </a:solidFill>
              </a:rPr>
              <a:pPr/>
              <a:t>15</a:t>
            </a:fld>
            <a:endParaRPr lang="da-DK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D5101-FF59-4E68-84D5-7B06BA45802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372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D5101-FF59-4E68-84D5-7B06BA458021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6257588" cy="91448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9800" y="3327282"/>
            <a:ext cx="12040394" cy="1198032"/>
          </a:xfrm>
        </p:spPr>
        <p:txBody>
          <a:bodyPr lIns="91440" tIns="45720" rIns="91440" bIns="45720" anchor="b"/>
          <a:lstStyle>
            <a:lvl1pPr algn="l">
              <a:defRPr lang="en-US" sz="5000" b="0" smtClean="0">
                <a:solidFill>
                  <a:srgbClr val="168ACB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9800" y="4352989"/>
            <a:ext cx="12040394" cy="106635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lang="en-US" sz="3200" dirty="0">
                <a:solidFill>
                  <a:srgbClr val="9A9B9C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8" name="Picture 6" descr="Blue-tines-4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07" t="40260" r="12067" b="25598"/>
          <a:stretch>
            <a:fillRect/>
          </a:stretch>
        </p:blipFill>
        <p:spPr bwMode="auto">
          <a:xfrm rot="10800000">
            <a:off x="7442927" y="0"/>
            <a:ext cx="1490809" cy="359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5748794" y="8736806"/>
            <a:ext cx="50959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CCB13-0A32-4557-88E9-079F0C3306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13157994" y="26589"/>
            <a:ext cx="3276600" cy="12192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087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9784" y="366713"/>
            <a:ext cx="13869010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9784" y="2057400"/>
            <a:ext cx="13869010" cy="6034088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 sz="2800"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879784" y="1143000"/>
            <a:ext cx="13869010" cy="685800"/>
          </a:xfrm>
        </p:spPr>
        <p:txBody>
          <a:bodyPr/>
          <a:lstStyle>
            <a:lvl1pPr marL="0" indent="0">
              <a:buNone/>
              <a:defRPr lang="en-US" sz="3000" dirty="0" smtClean="0">
                <a:solidFill>
                  <a:schemeClr val="accent2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5748794" y="8736806"/>
            <a:ext cx="50959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CCB13-0A32-4557-88E9-079F0C330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03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no ty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 userDrawn="1"/>
        </p:nvSpPr>
        <p:spPr bwMode="white">
          <a:xfrm>
            <a:off x="0" y="0"/>
            <a:ext cx="1879784" cy="914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FFFFFF"/>
              </a:solidFill>
              <a:latin typeface="Arial" pitchFamily="34" charset="0"/>
              <a:ea typeface="Apple LiGothic Medium" charset="-120"/>
              <a:sym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366713"/>
            <a:ext cx="14859794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800" y="2057400"/>
            <a:ext cx="14859794" cy="60340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812800" y="1143000"/>
            <a:ext cx="14859794" cy="685800"/>
          </a:xfrm>
        </p:spPr>
        <p:txBody>
          <a:bodyPr/>
          <a:lstStyle>
            <a:lvl1pPr marL="0" indent="0">
              <a:buNone/>
              <a:defRPr lang="en-US" sz="3000" dirty="0" smtClean="0">
                <a:solidFill>
                  <a:schemeClr val="accent2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5748794" y="8736806"/>
            <a:ext cx="50959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CCB13-0A32-4557-88E9-079F0C330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32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l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9784" y="366713"/>
            <a:ext cx="13869010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9784" y="2057400"/>
            <a:ext cx="6781616" cy="6034088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879784" y="1143000"/>
            <a:ext cx="13869010" cy="685800"/>
          </a:xfrm>
        </p:spPr>
        <p:txBody>
          <a:bodyPr/>
          <a:lstStyle>
            <a:lvl1pPr marL="0" indent="0">
              <a:buNone/>
              <a:defRPr lang="en-US" sz="3000" dirty="0" smtClean="0">
                <a:solidFill>
                  <a:schemeClr val="accent2"/>
                </a:solidFill>
                <a:latin typeface="+mn-lt"/>
                <a:ea typeface="+mn-ea"/>
                <a:cs typeface="+mn-cs"/>
                <a:sym typeface="Arial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8966200" y="2057399"/>
            <a:ext cx="6783388" cy="6061075"/>
          </a:xfrm>
        </p:spPr>
        <p:txBody>
          <a:bodyPr/>
          <a:lstStyle>
            <a:lvl1pPr>
              <a:defRPr sz="30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5748794" y="8736806"/>
            <a:ext cx="50959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CCB13-0A32-4557-88E9-079F0C330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0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al column no ty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 userDrawn="1"/>
        </p:nvSpPr>
        <p:spPr bwMode="white">
          <a:xfrm>
            <a:off x="0" y="0"/>
            <a:ext cx="1879784" cy="9144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3200" dirty="0">
              <a:solidFill>
                <a:srgbClr val="FFFFFF"/>
              </a:solidFill>
              <a:latin typeface="Arial" pitchFamily="34" charset="0"/>
              <a:ea typeface="Apple LiGothic Medium" charset="-120"/>
              <a:sym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8132" y="366713"/>
            <a:ext cx="14950661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8133" y="2057399"/>
            <a:ext cx="7260336" cy="6061075"/>
          </a:xfrm>
          <a:prstGeom prst="rect">
            <a:avLst/>
          </a:prstGeom>
        </p:spPr>
        <p:txBody>
          <a:bodyPr/>
          <a:lstStyle>
            <a:lvl1pPr>
              <a:defRPr sz="30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8488457" y="2057399"/>
            <a:ext cx="7260336" cy="6061076"/>
          </a:xfrm>
        </p:spPr>
        <p:txBody>
          <a:bodyPr/>
          <a:lstStyle>
            <a:lvl1pPr>
              <a:defRPr sz="30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5748794" y="8736806"/>
            <a:ext cx="50959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CCB13-0A32-4557-88E9-079F0C330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802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5748794" y="8736806"/>
            <a:ext cx="50959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CCB13-0A32-4557-88E9-079F0C3306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1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whiteBlue bkgd 1080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3857" y="8026400"/>
            <a:ext cx="2503732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 userDrawn="1"/>
        </p:nvSpPr>
        <p:spPr bwMode="ltGray">
          <a:xfrm>
            <a:off x="5156704" y="8847139"/>
            <a:ext cx="3735753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8E8E95"/>
                </a:solidFill>
                <a:latin typeface="Arial" pitchFamily="34" charset="0"/>
                <a:ea typeface="Apple LiGothic Medium" charset="-120"/>
                <a:sym typeface="Arial" pitchFamily="34" charset="0"/>
              </a:rPr>
              <a:t>© 2012 Cisco and/or its affiliates. All rights reserved.</a:t>
            </a:r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ltGray">
          <a:xfrm>
            <a:off x="10872262" y="8851011"/>
            <a:ext cx="1009032" cy="26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8E8E95"/>
                </a:solidFill>
                <a:latin typeface="Arial" pitchFamily="34" charset="0"/>
                <a:ea typeface="Apple LiGothic Medium" charset="-120"/>
                <a:sym typeface="Arial" pitchFamily="34" charset="0"/>
              </a:rPr>
              <a:t>Cisco Public</a:t>
            </a:r>
          </a:p>
        </p:txBody>
      </p:sp>
      <p:pic>
        <p:nvPicPr>
          <p:cNvPr id="7" name="Picture 2" descr="BGTHN-Logo Blue-Larg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565" y="3644900"/>
            <a:ext cx="7760458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13538994" y="8001000"/>
            <a:ext cx="2514600" cy="9144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730860"/>
      </p:ext>
    </p:extLst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ullet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8398" y="1353108"/>
            <a:ext cx="15270578" cy="512233"/>
          </a:xfrm>
        </p:spPr>
        <p:txBody>
          <a:bodyPr>
            <a:normAutofit/>
          </a:bodyPr>
          <a:lstStyle>
            <a:lvl1pPr marL="0" indent="0" algn="l">
              <a:lnSpc>
                <a:spcPts val="3492"/>
              </a:lnSpc>
              <a:buNone/>
              <a:defRPr sz="3200">
                <a:solidFill>
                  <a:schemeClr val="accent3">
                    <a:lumMod val="20000"/>
                    <a:lumOff val="80000"/>
                  </a:schemeClr>
                </a:solidFill>
                <a:latin typeface="+mj-lt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Subtitle line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8400" y="322271"/>
            <a:ext cx="15256464" cy="1117600"/>
          </a:xfrm>
        </p:spPr>
        <p:txBody>
          <a:bodyPr/>
          <a:lstStyle>
            <a:lvl1pPr algn="l" defTabSz="1451519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100" b="0" kern="1200" spc="0" baseline="0" dirty="0">
                <a:gradFill>
                  <a:gsLst>
                    <a:gs pos="0">
                      <a:schemeClr val="bg2">
                        <a:lumMod val="95000"/>
                      </a:schemeClr>
                    </a:gs>
                    <a:gs pos="44000">
                      <a:schemeClr val="accent1">
                        <a:lumMod val="40000"/>
                        <a:lumOff val="60000"/>
                      </a:schemeClr>
                    </a:gs>
                    <a:gs pos="100000">
                      <a:schemeClr val="accent3"/>
                    </a:gs>
                  </a:gsLst>
                  <a:lin ang="4800000" scaled="0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447448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F7DBC-91F4-4CD8-9841-76EE9A6D917E}" type="datetime1">
              <a:rPr lang="da-DK"/>
              <a:pPr>
                <a:defRPr/>
              </a:pPr>
              <a:t>7/18/13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C8297-FB77-48A2-9377-5060429AD58E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1344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6258385" cy="9143554"/>
          </a:xfrm>
          <a:prstGeom prst="rect">
            <a:avLst/>
          </a:prstGeom>
        </p:spPr>
      </p:pic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879784" y="366713"/>
            <a:ext cx="1386901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152" tIns="72576" rIns="145152" bIns="72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8" name="Rectangle 4"/>
          <p:cNvSpPr>
            <a:spLocks noChangeArrowheads="1"/>
          </p:cNvSpPr>
          <p:nvPr userDrawn="1"/>
        </p:nvSpPr>
        <p:spPr bwMode="ltGray">
          <a:xfrm>
            <a:off x="5156704" y="8847139"/>
            <a:ext cx="3735753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8E8E95"/>
                </a:solidFill>
                <a:latin typeface="Arial" pitchFamily="34" charset="0"/>
                <a:ea typeface="Apple LiGothic Medium" charset="-120"/>
                <a:sym typeface="Arial" pitchFamily="34" charset="0"/>
              </a:rPr>
              <a:t>© </a:t>
            </a:r>
            <a:r>
              <a:rPr lang="en-US" sz="1200" dirty="0" smtClean="0">
                <a:solidFill>
                  <a:srgbClr val="8E8E95"/>
                </a:solidFill>
                <a:latin typeface="Arial" pitchFamily="34" charset="0"/>
                <a:ea typeface="Apple LiGothic Medium" charset="-120"/>
                <a:sym typeface="Arial" pitchFamily="34" charset="0"/>
              </a:rPr>
              <a:t>2013 </a:t>
            </a:r>
            <a:r>
              <a:rPr lang="en-US" sz="1200" dirty="0">
                <a:solidFill>
                  <a:srgbClr val="8E8E95"/>
                </a:solidFill>
                <a:latin typeface="Arial" pitchFamily="34" charset="0"/>
                <a:ea typeface="Apple LiGothic Medium" charset="-120"/>
                <a:sym typeface="Arial" pitchFamily="34" charset="0"/>
              </a:rPr>
              <a:t>Cisco and/or its affiliates. All rights reserved.</a:t>
            </a:r>
          </a:p>
        </p:txBody>
      </p:sp>
      <p:sp>
        <p:nvSpPr>
          <p:cNvPr id="10" name="Rectangle 4"/>
          <p:cNvSpPr>
            <a:spLocks noChangeArrowheads="1"/>
          </p:cNvSpPr>
          <p:nvPr userDrawn="1"/>
        </p:nvSpPr>
        <p:spPr bwMode="ltGray">
          <a:xfrm>
            <a:off x="10872262" y="8845898"/>
            <a:ext cx="1012538" cy="267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124" tIns="41061" rIns="82124" bIns="41061" anchor="b" anchorCtr="1">
            <a:spAutoFit/>
          </a:bodyPr>
          <a:lstStyle/>
          <a:p>
            <a:pPr defTabSz="814388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8E8E95"/>
                </a:solidFill>
                <a:latin typeface="Arial" pitchFamily="34" charset="0"/>
                <a:ea typeface="Apple LiGothic Medium" charset="-120"/>
                <a:sym typeface="Arial" pitchFamily="34" charset="0"/>
              </a:rPr>
              <a:t>Cisco </a:t>
            </a:r>
            <a:r>
              <a:rPr lang="en-US" sz="1200" dirty="0" smtClean="0">
                <a:solidFill>
                  <a:srgbClr val="8E8E95"/>
                </a:solidFill>
                <a:latin typeface="Arial" pitchFamily="34" charset="0"/>
                <a:ea typeface="Apple LiGothic Medium" charset="-120"/>
                <a:sym typeface="Arial" pitchFamily="34" charset="0"/>
              </a:rPr>
              <a:t>Public</a:t>
            </a:r>
            <a:endParaRPr lang="en-US" sz="1200" dirty="0">
              <a:solidFill>
                <a:srgbClr val="8E8E95"/>
              </a:solidFill>
              <a:latin typeface="Arial" pitchFamily="34" charset="0"/>
              <a:ea typeface="Apple LiGothic Medium" charset="-120"/>
              <a:sym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9600" y="2057400"/>
            <a:ext cx="13869194" cy="6034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5748794" y="8736806"/>
            <a:ext cx="50959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CCB13-0A32-4557-88E9-079F0C3306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3538994" y="8001000"/>
            <a:ext cx="2514600" cy="9144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2" r:id="rId3"/>
    <p:sldLayoutId id="2147483673" r:id="rId4"/>
    <p:sldLayoutId id="2147483674" r:id="rId5"/>
    <p:sldLayoutId id="2147483654" r:id="rId6"/>
    <p:sldLayoutId id="2147483671" r:id="rId7"/>
    <p:sldLayoutId id="2147483676" r:id="rId8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1450975" rtl="0" fontAlgn="base">
        <a:spcBef>
          <a:spcPct val="0"/>
        </a:spcBef>
        <a:spcAft>
          <a:spcPct val="0"/>
        </a:spcAft>
        <a:defRPr lang="en-US" sz="4800" b="1" kern="1200" smtClean="0">
          <a:solidFill>
            <a:srgbClr val="168ACB"/>
          </a:solidFill>
          <a:latin typeface="+mj-lt"/>
          <a:ea typeface="+mj-ea"/>
          <a:cs typeface="+mj-cs"/>
          <a:sym typeface="Arial" pitchFamily="34" charset="0"/>
        </a:defRPr>
      </a:lvl1pPr>
      <a:lvl2pPr algn="ctr" defTabSz="1450975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2pPr>
      <a:lvl3pPr algn="ctr" defTabSz="1450975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3pPr>
      <a:lvl4pPr algn="ctr" defTabSz="1450975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4pPr>
      <a:lvl5pPr algn="ctr" defTabSz="1450975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5pPr>
      <a:lvl6pPr marL="457200" algn="ctr" defTabSz="1450975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6pPr>
      <a:lvl7pPr marL="914400" algn="ctr" defTabSz="1450975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7pPr>
      <a:lvl8pPr marL="1371600" algn="ctr" defTabSz="1450975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8pPr>
      <a:lvl9pPr marL="1828800" algn="ctr" defTabSz="1450975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1450975" rtl="0" fontAlgn="base">
        <a:spcBef>
          <a:spcPts val="1200"/>
        </a:spcBef>
        <a:spcAft>
          <a:spcPct val="0"/>
        </a:spcAft>
        <a:buClr>
          <a:schemeClr val="accent5"/>
        </a:buClr>
        <a:buFont typeface="Wingdings" pitchFamily="2" charset="2"/>
        <a:buChar char="§"/>
        <a:defRPr lang="en-US" sz="3200" kern="1200" dirty="0" smtClean="0">
          <a:solidFill>
            <a:srgbClr val="000000"/>
          </a:solidFill>
          <a:latin typeface="+mn-lt"/>
          <a:ea typeface="+mn-ea"/>
          <a:cs typeface="+mn-cs"/>
          <a:sym typeface="Arial" pitchFamily="34" charset="0"/>
        </a:defRPr>
      </a:lvl1pPr>
      <a:lvl2pPr marL="749300" indent="-288925" algn="l" defTabSz="1450975" rtl="0" fontAlgn="base">
        <a:spcBef>
          <a:spcPts val="1200"/>
        </a:spcBef>
        <a:spcAft>
          <a:spcPct val="0"/>
        </a:spcAft>
        <a:buClr>
          <a:schemeClr val="tx1"/>
        </a:buClr>
        <a:buFont typeface="Arial" pitchFamily="34" charset="0"/>
        <a:buChar char="‒"/>
        <a:defRPr lang="en-US" sz="2800" kern="1200" dirty="0" smtClean="0">
          <a:solidFill>
            <a:srgbClr val="000000"/>
          </a:solidFill>
          <a:latin typeface="+mn-lt"/>
          <a:ea typeface="+mn-ea"/>
          <a:cs typeface="+mn-cs"/>
          <a:sym typeface="Arial" pitchFamily="34" charset="0"/>
        </a:defRPr>
      </a:lvl2pPr>
      <a:lvl3pPr marL="1143000" indent="-225425" algn="l" defTabSz="1450975" rtl="0" fontAlgn="base">
        <a:spcBef>
          <a:spcPts val="1200"/>
        </a:spcBef>
        <a:spcAft>
          <a:spcPct val="0"/>
        </a:spcAft>
        <a:buFont typeface="Arial" pitchFamily="34" charset="0"/>
        <a:buNone/>
        <a:defRPr lang="en-US" sz="2400" kern="1200" dirty="0" smtClean="0">
          <a:solidFill>
            <a:srgbClr val="000000"/>
          </a:solidFill>
          <a:latin typeface="+mn-lt"/>
          <a:ea typeface="+mn-ea"/>
          <a:cs typeface="+mn-cs"/>
          <a:sym typeface="Arial" pitchFamily="34" charset="0"/>
        </a:defRPr>
      </a:lvl3pPr>
      <a:lvl4pPr marL="1374775" indent="0" algn="l" defTabSz="1450975" rtl="0" fontAlgn="base">
        <a:spcBef>
          <a:spcPts val="1200"/>
        </a:spcBef>
        <a:spcAft>
          <a:spcPct val="0"/>
        </a:spcAft>
        <a:buFont typeface="Arial" pitchFamily="34" charset="0"/>
        <a:buNone/>
        <a:defRPr lang="en-US" sz="2000" kern="1200" dirty="0" smtClean="0">
          <a:solidFill>
            <a:srgbClr val="000000"/>
          </a:solidFill>
          <a:latin typeface="+mn-lt"/>
          <a:ea typeface="+mn-ea"/>
          <a:cs typeface="+mn-cs"/>
          <a:sym typeface="Arial" pitchFamily="34" charset="0"/>
        </a:defRPr>
      </a:lvl4pPr>
      <a:lvl5pPr marL="1831975" indent="0" algn="l" defTabSz="1450975" rtl="0" fontAlgn="base">
        <a:spcBef>
          <a:spcPts val="1200"/>
        </a:spcBef>
        <a:spcAft>
          <a:spcPct val="0"/>
        </a:spcAft>
        <a:buFont typeface="Arial" pitchFamily="34" charset="0"/>
        <a:buNone/>
        <a:defRPr lang="en-US" sz="1800" kern="1200" dirty="0" smtClean="0">
          <a:solidFill>
            <a:srgbClr val="000000"/>
          </a:solidFill>
          <a:latin typeface="+mn-lt"/>
          <a:ea typeface="+mn-ea"/>
          <a:cs typeface="+mn-cs"/>
          <a:sym typeface="Arial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6000">
              <a:schemeClr val="tx1"/>
            </a:gs>
            <a:gs pos="39000">
              <a:sysClr val="windowText" lastClr="000000">
                <a:alpha val="14000"/>
              </a:sysClr>
            </a:gs>
            <a:gs pos="100000">
              <a:sysClr val="window" lastClr="FFFFFF">
                <a:alpha val="48000"/>
              </a:sys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Pladsholder til titel 1"/>
          <p:cNvSpPr>
            <a:spLocks noGrp="1"/>
          </p:cNvSpPr>
          <p:nvPr>
            <p:ph type="title"/>
          </p:nvPr>
        </p:nvSpPr>
        <p:spPr bwMode="auto">
          <a:xfrm>
            <a:off x="812880" y="366184"/>
            <a:ext cx="14631829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45152" tIns="72576" rIns="145152" bIns="725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i masteren</a:t>
            </a:r>
          </a:p>
        </p:txBody>
      </p:sp>
      <p:sp>
        <p:nvSpPr>
          <p:cNvPr id="3075" name="Pladsholder til tekst 2"/>
          <p:cNvSpPr>
            <a:spLocks noGrp="1"/>
          </p:cNvSpPr>
          <p:nvPr>
            <p:ph type="body" idx="1"/>
          </p:nvPr>
        </p:nvSpPr>
        <p:spPr bwMode="auto">
          <a:xfrm>
            <a:off x="812880" y="2133601"/>
            <a:ext cx="14631829" cy="603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45152" tIns="72576" rIns="145152" bIns="72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812880" y="8475134"/>
            <a:ext cx="3793437" cy="486833"/>
          </a:xfrm>
          <a:prstGeom prst="rect">
            <a:avLst/>
          </a:prstGeom>
        </p:spPr>
        <p:txBody>
          <a:bodyPr vert="horz" wrap="square" lIns="145152" tIns="72576" rIns="145152" bIns="72576" numCol="1" anchor="ctr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rgbClr val="FFFFFF"/>
                </a:solidFill>
                <a:latin typeface="Calibri" pitchFamily="-111" charset="0"/>
              </a:defRPr>
            </a:lvl1pPr>
          </a:lstStyle>
          <a:p>
            <a:pPr defTabSz="725759">
              <a:defRPr/>
            </a:pPr>
            <a:fld id="{31E91361-B960-444C-A520-DC7BCF0DB715}" type="datetime1">
              <a:rPr lang="da-DK">
                <a:ea typeface="ＭＳ Ｐゴシック" pitchFamily="-109" charset="-128"/>
                <a:cs typeface="+mn-cs"/>
              </a:rPr>
              <a:pPr defTabSz="725759">
                <a:defRPr/>
              </a:pPr>
              <a:t>7/18/13</a:t>
            </a:fld>
            <a:endParaRPr lang="da-DK">
              <a:ea typeface="ＭＳ Ｐゴシック" pitchFamily="-109" charset="-128"/>
              <a:cs typeface="+mn-cs"/>
            </a:endParaRPr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5554676" y="8475134"/>
            <a:ext cx="5148236" cy="486833"/>
          </a:xfrm>
          <a:prstGeom prst="rect">
            <a:avLst/>
          </a:prstGeom>
        </p:spPr>
        <p:txBody>
          <a:bodyPr vert="horz" wrap="square" lIns="145152" tIns="72576" rIns="145152" bIns="72576" numCol="1" anchor="ctr" anchorCtr="0" compatLnSpc="1">
            <a:prstTxWarp prst="textNoShape">
              <a:avLst/>
            </a:prstTxWarp>
          </a:bodyPr>
          <a:lstStyle>
            <a:lvl1pPr algn="ctr">
              <a:defRPr sz="1900">
                <a:solidFill>
                  <a:srgbClr val="FFFFFF"/>
                </a:solidFill>
                <a:latin typeface="Calibri" pitchFamily="-111" charset="0"/>
              </a:defRPr>
            </a:lvl1pPr>
          </a:lstStyle>
          <a:p>
            <a:pPr defTabSz="725759">
              <a:defRPr/>
            </a:pPr>
            <a:endParaRPr lang="en-US">
              <a:ea typeface="ＭＳ Ｐゴシック" pitchFamily="-109" charset="-128"/>
              <a:cs typeface="+mn-cs"/>
            </a:endParaRPr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11651272" y="8475134"/>
            <a:ext cx="3793437" cy="486833"/>
          </a:xfrm>
          <a:prstGeom prst="rect">
            <a:avLst/>
          </a:prstGeom>
        </p:spPr>
        <p:txBody>
          <a:bodyPr vert="horz" wrap="square" lIns="145152" tIns="72576" rIns="145152" bIns="72576" numCol="1" anchor="ctr" anchorCtr="0" compatLnSpc="1">
            <a:prstTxWarp prst="textNoShape">
              <a:avLst/>
            </a:prstTxWarp>
          </a:bodyPr>
          <a:lstStyle>
            <a:lvl1pPr algn="r">
              <a:defRPr sz="1900">
                <a:solidFill>
                  <a:srgbClr val="FFFFFF"/>
                </a:solidFill>
                <a:latin typeface="Calibri" pitchFamily="-111" charset="0"/>
              </a:defRPr>
            </a:lvl1pPr>
          </a:lstStyle>
          <a:p>
            <a:pPr defTabSz="725759">
              <a:defRPr/>
            </a:pPr>
            <a:fld id="{F4DD6D97-2DF8-4B38-9525-2FEB1F760A20}" type="slidenum">
              <a:rPr lang="da-DK">
                <a:ea typeface="ＭＳ Ｐゴシック" pitchFamily="-109" charset="-128"/>
                <a:cs typeface="+mn-cs"/>
              </a:rPr>
              <a:pPr defTabSz="725759">
                <a:defRPr/>
              </a:pPr>
              <a:t>‹#›</a:t>
            </a:fld>
            <a:endParaRPr lang="da-DK">
              <a:ea typeface="ＭＳ Ｐゴシック" pitchFamily="-109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4219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ctr" defTabSz="725759" rtl="0" eaLnBrk="0" fontAlgn="base" hangingPunct="0">
        <a:spcBef>
          <a:spcPct val="0"/>
        </a:spcBef>
        <a:spcAft>
          <a:spcPct val="0"/>
        </a:spcAft>
        <a:defRPr sz="70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725759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2pPr>
      <a:lvl3pPr algn="ctr" defTabSz="725759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3pPr>
      <a:lvl4pPr algn="ctr" defTabSz="725759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4pPr>
      <a:lvl5pPr algn="ctr" defTabSz="725759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  <a:ea typeface="ＭＳ Ｐゴシック" charset="-128"/>
          <a:cs typeface="ＭＳ Ｐゴシック" charset="-128"/>
        </a:defRPr>
      </a:lvl5pPr>
      <a:lvl6pPr marL="725759" algn="ctr" defTabSz="725759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6pPr>
      <a:lvl7pPr marL="1451519" algn="ctr" defTabSz="725759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7pPr>
      <a:lvl8pPr marL="2177278" algn="ctr" defTabSz="725759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8pPr>
      <a:lvl9pPr marL="2903037" algn="ctr" defTabSz="725759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Calibri" pitchFamily="34" charset="0"/>
        </a:defRPr>
      </a:lvl9pPr>
    </p:titleStyle>
    <p:bodyStyle>
      <a:lvl1pPr marL="544319" indent="-544319" algn="l" defTabSz="72575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51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1179359" indent="-453600" algn="l" defTabSz="72575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4400" kern="1200">
          <a:solidFill>
            <a:schemeClr val="tx1"/>
          </a:solidFill>
          <a:latin typeface="+mn-lt"/>
          <a:ea typeface="ＭＳ Ｐゴシック" pitchFamily="5" charset="-128"/>
          <a:cs typeface="ＭＳ Ｐゴシック"/>
        </a:defRPr>
      </a:lvl2pPr>
      <a:lvl3pPr marL="1814398" indent="-362880" algn="l" defTabSz="725759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800" kern="1200">
          <a:solidFill>
            <a:schemeClr val="tx1"/>
          </a:solidFill>
          <a:latin typeface="+mn-lt"/>
          <a:ea typeface="ＭＳ Ｐゴシック" pitchFamily="5" charset="-128"/>
          <a:cs typeface="ＭＳ Ｐゴシック"/>
        </a:defRPr>
      </a:lvl3pPr>
      <a:lvl4pPr marL="2540157" indent="-362880" algn="l" defTabSz="725759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ＭＳ Ｐゴシック" pitchFamily="5" charset="-128"/>
          <a:cs typeface="ＭＳ Ｐゴシック"/>
        </a:defRPr>
      </a:lvl4pPr>
      <a:lvl5pPr marL="3265917" indent="-362880" algn="l" defTabSz="725759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3200" kern="1200">
          <a:solidFill>
            <a:schemeClr val="tx1"/>
          </a:solidFill>
          <a:latin typeface="+mn-lt"/>
          <a:ea typeface="ＭＳ Ｐゴシック" pitchFamily="5" charset="-128"/>
          <a:cs typeface="ＭＳ Ｐゴシック"/>
        </a:defRPr>
      </a:lvl5pPr>
      <a:lvl6pPr marL="3991676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mailto:os@cisco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3.xml"/><Relationship Id="rId2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3.xml"/><Relationship Id="rId2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4" Type="http://schemas.openxmlformats.org/officeDocument/2006/relationships/image" Target="../media/image20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s.co/9001V4vP" TargetMode="External"/><Relationship Id="rId4" Type="http://schemas.openxmlformats.org/officeDocument/2006/relationships/hyperlink" Target="http://cs.co/9004V4vr" TargetMode="External"/><Relationship Id="rId5" Type="http://schemas.openxmlformats.org/officeDocument/2006/relationships/hyperlink" Target="http://cisco.com/security" TargetMode="External"/><Relationship Id="rId6" Type="http://schemas.openxmlformats.org/officeDocument/2006/relationships/hyperlink" Target="http://blogs.cisco.com/tag/OVAL" TargetMode="External"/><Relationship Id="rId7" Type="http://schemas.openxmlformats.org/officeDocument/2006/relationships/hyperlink" Target="http://cs.co/9008V4vM" TargetMode="External"/><Relationship Id="rId8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3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wmf"/><Relationship Id="rId3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3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2489994" y="2971800"/>
            <a:ext cx="13487400" cy="1198032"/>
          </a:xfrm>
        </p:spPr>
        <p:txBody>
          <a:bodyPr/>
          <a:lstStyle/>
          <a:p>
            <a:r>
              <a:rPr lang="en-US" dirty="0" smtClean="0"/>
              <a:t>OVAL &amp; Machine Readable Content Update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2489994" y="4267200"/>
            <a:ext cx="12040394" cy="1514411"/>
          </a:xfrm>
        </p:spPr>
        <p:txBody>
          <a:bodyPr>
            <a:normAutofit lnSpcReduction="10000"/>
          </a:bodyPr>
          <a:lstStyle/>
          <a:p>
            <a:r>
              <a:rPr lang="en-US" sz="3000" b="1" i="1" dirty="0" smtClean="0"/>
              <a:t>Omar Santos </a:t>
            </a:r>
            <a:r>
              <a:rPr lang="en-US" sz="3000" b="1" i="1" dirty="0" smtClean="0">
                <a:hlinkClick r:id="rId2"/>
              </a:rPr>
              <a:t>os@cisco.com</a:t>
            </a:r>
            <a:r>
              <a:rPr lang="en-US" sz="3000" b="1" i="1" dirty="0" smtClean="0"/>
              <a:t> </a:t>
            </a:r>
          </a:p>
          <a:p>
            <a:r>
              <a:rPr lang="en-US" sz="3000" b="1" i="1" dirty="0" smtClean="0"/>
              <a:t>Cisco’s Product Security Incident Response Team (PSIRT)</a:t>
            </a:r>
            <a:br>
              <a:rPr lang="en-US" sz="3000" b="1" i="1" dirty="0" smtClean="0"/>
            </a:br>
            <a:r>
              <a:rPr lang="en-US" sz="3000" b="1" i="1" dirty="0" smtClean="0"/>
              <a:t>Security Research &amp; Operations (SR&amp;O)</a:t>
            </a:r>
            <a:endParaRPr lang="en-US" b="1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17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in OVAL v.5.11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8541540"/>
              </p:ext>
            </p:extLst>
          </p:nvPr>
        </p:nvGraphicFramePr>
        <p:xfrm>
          <a:off x="812800" y="2057400"/>
          <a:ext cx="14860588" cy="6034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New Cisco Schemas &amp; Support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Explosion 1 3"/>
          <p:cNvSpPr/>
          <p:nvPr/>
        </p:nvSpPr>
        <p:spPr>
          <a:xfrm>
            <a:off x="1042194" y="3733800"/>
            <a:ext cx="3810000" cy="2819400"/>
          </a:xfrm>
          <a:prstGeom prst="irregularSeal1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enhanced</a:t>
            </a:r>
            <a:endParaRPr lang="en-US" dirty="0"/>
          </a:p>
        </p:txBody>
      </p:sp>
      <p:sp>
        <p:nvSpPr>
          <p:cNvPr id="7" name="Multiply 6"/>
          <p:cNvSpPr/>
          <p:nvPr/>
        </p:nvSpPr>
        <p:spPr>
          <a:xfrm>
            <a:off x="5918994" y="2133600"/>
            <a:ext cx="4648200" cy="68580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y 7"/>
          <p:cNvSpPr/>
          <p:nvPr/>
        </p:nvSpPr>
        <p:spPr>
          <a:xfrm>
            <a:off x="11100594" y="2209800"/>
            <a:ext cx="4648200" cy="6858000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56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Schemas in OVAL v.5.11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461606"/>
              </p:ext>
            </p:extLst>
          </p:nvPr>
        </p:nvGraphicFramePr>
        <p:xfrm>
          <a:off x="812800" y="2057400"/>
          <a:ext cx="14860588" cy="6034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New Cisco Schemas &amp; Support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38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</a:rPr>
              <a:t>Cisco IOS</a:t>
            </a:r>
            <a:r>
              <a:rPr lang="en-US" dirty="0" smtClean="0"/>
              <a:t> Schema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ACL - </a:t>
            </a:r>
            <a:r>
              <a:rPr lang="en-US" b="1" dirty="0"/>
              <a:t>x-</a:t>
            </a:r>
            <a:r>
              <a:rPr lang="en-US" b="1" dirty="0" err="1" smtClean="0"/>
              <a:t>ios</a:t>
            </a:r>
            <a:r>
              <a:rPr lang="en-US" b="1" dirty="0" smtClean="0"/>
              <a:t>-</a:t>
            </a:r>
            <a:r>
              <a:rPr lang="en-US" b="1" dirty="0" err="1" smtClean="0"/>
              <a:t>acl.xsd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Interface - </a:t>
            </a:r>
            <a:r>
              <a:rPr lang="en-US" b="1" dirty="0" smtClean="0"/>
              <a:t>x-ios-interface511.xsd </a:t>
            </a:r>
          </a:p>
          <a:p>
            <a:r>
              <a:rPr lang="en-US" dirty="0"/>
              <a:t>Routing </a:t>
            </a:r>
            <a:r>
              <a:rPr lang="en-US" dirty="0" smtClean="0"/>
              <a:t>Protocols - </a:t>
            </a:r>
            <a:r>
              <a:rPr lang="en-US" b="1" dirty="0"/>
              <a:t>x-</a:t>
            </a:r>
            <a:r>
              <a:rPr lang="en-US" b="1" dirty="0" err="1" smtClean="0"/>
              <a:t>ios</a:t>
            </a:r>
            <a:r>
              <a:rPr lang="en-US" b="1" dirty="0" smtClean="0"/>
              <a:t>-</a:t>
            </a:r>
            <a:r>
              <a:rPr lang="en-US" b="1" dirty="0" err="1" smtClean="0"/>
              <a:t>routing.xsd</a:t>
            </a:r>
            <a:r>
              <a:rPr lang="en-US" dirty="0" smtClean="0"/>
              <a:t> </a:t>
            </a:r>
          </a:p>
          <a:p>
            <a:r>
              <a:rPr lang="en-US" dirty="0"/>
              <a:t>Section - </a:t>
            </a:r>
            <a:r>
              <a:rPr lang="en-US" b="1" dirty="0"/>
              <a:t>x-</a:t>
            </a:r>
            <a:r>
              <a:rPr lang="en-US" b="1" dirty="0" err="1"/>
              <a:t>ios</a:t>
            </a:r>
            <a:r>
              <a:rPr lang="en-US" b="1" dirty="0"/>
              <a:t>-</a:t>
            </a:r>
            <a:r>
              <a:rPr lang="en-US" b="1" dirty="0" err="1"/>
              <a:t>section.xsd</a:t>
            </a:r>
            <a:r>
              <a:rPr lang="en-US" b="1" dirty="0"/>
              <a:t> </a:t>
            </a:r>
            <a:endParaRPr lang="en-US" b="1" dirty="0" smtClean="0"/>
          </a:p>
          <a:p>
            <a:r>
              <a:rPr lang="en-US" dirty="0"/>
              <a:t>SNMP - </a:t>
            </a:r>
            <a:r>
              <a:rPr lang="en-US" b="1" dirty="0"/>
              <a:t>x-</a:t>
            </a:r>
            <a:r>
              <a:rPr lang="en-US" b="1" dirty="0" err="1"/>
              <a:t>ios</a:t>
            </a:r>
            <a:r>
              <a:rPr lang="en-US" b="1" dirty="0" smtClean="0"/>
              <a:t>-</a:t>
            </a:r>
            <a:r>
              <a:rPr lang="en-US" b="1" dirty="0" err="1" smtClean="0"/>
              <a:t>snmp.xsd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Definitions &amp; System Characteristics schemas modified to support the above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4994" y="990600"/>
            <a:ext cx="30226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170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794" y="4511040"/>
            <a:ext cx="5791200" cy="46329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 smtClean="0">
                <a:solidFill>
                  <a:srgbClr val="008000"/>
                </a:solidFill>
              </a:rPr>
              <a:t>Cisco IOS XE </a:t>
            </a:r>
            <a:r>
              <a:rPr lang="en-US" dirty="0" smtClean="0"/>
              <a:t>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794" y="2057400"/>
            <a:ext cx="15468600" cy="6034088"/>
          </a:xfrm>
        </p:spPr>
        <p:txBody>
          <a:bodyPr/>
          <a:lstStyle/>
          <a:p>
            <a:r>
              <a:rPr lang="en-US" dirty="0" smtClean="0"/>
              <a:t>IOS XE </a:t>
            </a:r>
            <a:r>
              <a:rPr lang="en-US" dirty="0"/>
              <a:t>Definitions Schema </a:t>
            </a:r>
            <a:r>
              <a:rPr lang="en-US" dirty="0" smtClean="0"/>
              <a:t>- </a:t>
            </a:r>
            <a:r>
              <a:rPr lang="en-US" b="1" dirty="0" smtClean="0"/>
              <a:t>x</a:t>
            </a:r>
            <a:r>
              <a:rPr lang="en-US" b="1" dirty="0"/>
              <a:t>-</a:t>
            </a:r>
            <a:r>
              <a:rPr lang="en-US" b="1" dirty="0" err="1" smtClean="0"/>
              <a:t>iosxe</a:t>
            </a:r>
            <a:r>
              <a:rPr lang="en-US" b="1" dirty="0" smtClean="0"/>
              <a:t>-definitions-</a:t>
            </a:r>
            <a:r>
              <a:rPr lang="en-US" b="1" dirty="0" err="1" smtClean="0"/>
              <a:t>schema.xsd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IOS XE System Characteristics Schema - </a:t>
            </a:r>
            <a:r>
              <a:rPr lang="en-US" b="1" dirty="0"/>
              <a:t>x-</a:t>
            </a:r>
            <a:r>
              <a:rPr lang="en-US" b="1" dirty="0" err="1"/>
              <a:t>iosxe</a:t>
            </a:r>
            <a:r>
              <a:rPr lang="en-US" b="1" dirty="0" smtClean="0"/>
              <a:t>-system-characteristics-</a:t>
            </a:r>
            <a:r>
              <a:rPr lang="en-US" b="1" dirty="0" err="1" smtClean="0"/>
              <a:t>schema.xsd</a:t>
            </a:r>
            <a:r>
              <a:rPr lang="en-US" b="1" dirty="0" smtClean="0"/>
              <a:t> </a:t>
            </a:r>
            <a:endParaRPr lang="en-US" dirty="0" smtClean="0"/>
          </a:p>
          <a:p>
            <a:r>
              <a:rPr lang="en-US" dirty="0" smtClean="0"/>
              <a:t>Interface </a:t>
            </a:r>
            <a:r>
              <a:rPr lang="en-US" dirty="0" smtClean="0"/>
              <a:t>- </a:t>
            </a:r>
            <a:r>
              <a:rPr lang="en-US" dirty="0" smtClean="0"/>
              <a:t>leverages new IOS Schema</a:t>
            </a:r>
          </a:p>
          <a:p>
            <a:r>
              <a:rPr lang="en-US" dirty="0" smtClean="0"/>
              <a:t>Routing Protocols </a:t>
            </a:r>
            <a:r>
              <a:rPr lang="en-US" dirty="0"/>
              <a:t>-</a:t>
            </a:r>
            <a:r>
              <a:rPr lang="en-US" dirty="0" smtClean="0"/>
              <a:t> </a:t>
            </a:r>
            <a:r>
              <a:rPr lang="en-US" dirty="0"/>
              <a:t>leverages </a:t>
            </a:r>
            <a:r>
              <a:rPr lang="en-US" dirty="0" smtClean="0"/>
              <a:t>new IOS Schema</a:t>
            </a:r>
          </a:p>
          <a:p>
            <a:r>
              <a:rPr lang="en-US" dirty="0" smtClean="0"/>
              <a:t>Section </a:t>
            </a:r>
            <a:r>
              <a:rPr lang="en-US" dirty="0"/>
              <a:t>-</a:t>
            </a:r>
            <a:r>
              <a:rPr lang="en-US" dirty="0" smtClean="0"/>
              <a:t> </a:t>
            </a:r>
            <a:r>
              <a:rPr lang="en-US" dirty="0" smtClean="0"/>
              <a:t>leverages new </a:t>
            </a:r>
            <a:r>
              <a:rPr lang="en-US" dirty="0"/>
              <a:t>IOS </a:t>
            </a:r>
            <a:r>
              <a:rPr lang="en-US" dirty="0" smtClean="0"/>
              <a:t>Schema</a:t>
            </a:r>
          </a:p>
          <a:p>
            <a:r>
              <a:rPr lang="en-US" dirty="0" smtClean="0"/>
              <a:t>SNMP </a:t>
            </a:r>
            <a:r>
              <a:rPr lang="en-US" dirty="0"/>
              <a:t>-</a:t>
            </a:r>
            <a:r>
              <a:rPr lang="en-US" dirty="0" smtClean="0"/>
              <a:t> </a:t>
            </a:r>
            <a:r>
              <a:rPr lang="en-US" dirty="0"/>
              <a:t>leverages </a:t>
            </a:r>
            <a:r>
              <a:rPr lang="en-US" dirty="0" smtClean="0"/>
              <a:t>new IOS Schema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329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</a:t>
            </a:r>
            <a:r>
              <a:rPr lang="en-US" dirty="0" smtClean="0">
                <a:solidFill>
                  <a:srgbClr val="008000"/>
                </a:solidFill>
              </a:rPr>
              <a:t>Cisco ASA </a:t>
            </a:r>
            <a:r>
              <a:rPr lang="en-US" dirty="0" smtClean="0"/>
              <a:t>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ACL - </a:t>
            </a:r>
            <a:r>
              <a:rPr lang="en-US" b="1" dirty="0"/>
              <a:t>x-</a:t>
            </a:r>
            <a:r>
              <a:rPr lang="en-US" b="1" dirty="0" err="1"/>
              <a:t>asa</a:t>
            </a:r>
            <a:r>
              <a:rPr lang="en-US" b="1" dirty="0"/>
              <a:t>-</a:t>
            </a:r>
            <a:r>
              <a:rPr lang="en-US" b="1" dirty="0" err="1"/>
              <a:t>acl.xsd</a:t>
            </a:r>
            <a:r>
              <a:rPr lang="en-US" b="1" dirty="0"/>
              <a:t> </a:t>
            </a:r>
            <a:endParaRPr lang="en-US" b="1" dirty="0" smtClean="0"/>
          </a:p>
          <a:p>
            <a:r>
              <a:rPr lang="en-US" dirty="0"/>
              <a:t>Interface - </a:t>
            </a:r>
            <a:r>
              <a:rPr lang="en-US" b="1" dirty="0"/>
              <a:t>x-</a:t>
            </a:r>
            <a:r>
              <a:rPr lang="en-US" b="1" dirty="0" err="1"/>
              <a:t>asa</a:t>
            </a:r>
            <a:r>
              <a:rPr lang="en-US" b="1" dirty="0" smtClean="0"/>
              <a:t>-</a:t>
            </a:r>
            <a:r>
              <a:rPr lang="en-US" b="1" dirty="0" err="1" smtClean="0"/>
              <a:t>interface.xsd</a:t>
            </a:r>
            <a:r>
              <a:rPr lang="en-US" b="1" dirty="0" smtClean="0"/>
              <a:t> </a:t>
            </a:r>
          </a:p>
          <a:p>
            <a:r>
              <a:rPr lang="en-US" dirty="0" smtClean="0"/>
              <a:t>Management Frame Protection (</a:t>
            </a:r>
            <a:r>
              <a:rPr lang="en-US" dirty="0"/>
              <a:t>MFP) - </a:t>
            </a:r>
            <a:r>
              <a:rPr lang="en-US" b="1" dirty="0"/>
              <a:t>x-</a:t>
            </a:r>
            <a:r>
              <a:rPr lang="en-US" b="1" dirty="0" err="1" smtClean="0"/>
              <a:t>asa</a:t>
            </a:r>
            <a:r>
              <a:rPr lang="en-US" b="1" dirty="0" smtClean="0"/>
              <a:t>-</a:t>
            </a:r>
            <a:r>
              <a:rPr lang="en-US" b="1" dirty="0" err="1" smtClean="0"/>
              <a:t>mfp.xsd</a:t>
            </a:r>
            <a:r>
              <a:rPr lang="en-US" b="1" dirty="0" smtClean="0"/>
              <a:t> </a:t>
            </a:r>
          </a:p>
          <a:p>
            <a:r>
              <a:rPr lang="en-US" dirty="0"/>
              <a:t>SNMP - </a:t>
            </a:r>
            <a:r>
              <a:rPr lang="en-US" b="1" dirty="0"/>
              <a:t>x-</a:t>
            </a:r>
            <a:r>
              <a:rPr lang="en-US" b="1" dirty="0" err="1"/>
              <a:t>asa</a:t>
            </a:r>
            <a:r>
              <a:rPr lang="en-US" b="1" dirty="0" smtClean="0"/>
              <a:t>-</a:t>
            </a:r>
            <a:r>
              <a:rPr lang="en-US" b="1" dirty="0" err="1" smtClean="0"/>
              <a:t>snmp.xsd</a:t>
            </a:r>
            <a:r>
              <a:rPr lang="en-US" b="1" dirty="0" smtClean="0"/>
              <a:t> </a:t>
            </a:r>
          </a:p>
          <a:p>
            <a:r>
              <a:rPr lang="en-US" dirty="0"/>
              <a:t>V</a:t>
            </a:r>
            <a:r>
              <a:rPr lang="en-US" dirty="0" smtClean="0"/>
              <a:t>ersion &amp; </a:t>
            </a:r>
            <a:r>
              <a:rPr lang="en-US" dirty="0"/>
              <a:t>line </a:t>
            </a:r>
            <a:r>
              <a:rPr lang="en-US" dirty="0" smtClean="0"/>
              <a:t>tests </a:t>
            </a:r>
            <a:r>
              <a:rPr lang="en-US" dirty="0"/>
              <a:t>-  </a:t>
            </a:r>
            <a:r>
              <a:rPr lang="en-US" b="1" dirty="0"/>
              <a:t>x-</a:t>
            </a:r>
            <a:r>
              <a:rPr lang="en-US" b="1" dirty="0" err="1"/>
              <a:t>asa</a:t>
            </a:r>
            <a:r>
              <a:rPr lang="en-US" b="1" dirty="0"/>
              <a:t>-</a:t>
            </a:r>
            <a:r>
              <a:rPr lang="en-US" b="1" dirty="0" err="1" smtClean="0"/>
              <a:t>generic.xsd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5" descr="icon_col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5518" y="4771599"/>
            <a:ext cx="3305076" cy="353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764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ktangel 82"/>
          <p:cNvSpPr>
            <a:spLocks noChangeArrowheads="1"/>
          </p:cNvSpPr>
          <p:nvPr/>
        </p:nvSpPr>
        <p:spPr bwMode="auto">
          <a:xfrm>
            <a:off x="1118394" y="1828800"/>
            <a:ext cx="2819400" cy="891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5138" tIns="72570" rIns="145138" bIns="72570">
            <a:spAutoFit/>
          </a:bodyPr>
          <a:lstStyle/>
          <a:p>
            <a:pPr defTabSz="1272477">
              <a:spcBef>
                <a:spcPct val="20000"/>
              </a:spcBef>
            </a:pPr>
            <a:r>
              <a:rPr lang="en-US" sz="2200" b="1" noProof="1" smtClean="0">
                <a:solidFill>
                  <a:srgbClr val="080808"/>
                </a:solidFill>
                <a:latin typeface="Calibri" pitchFamily="-111" charset="0"/>
                <a:ea typeface="ＭＳ Ｐゴシック" pitchFamily="-109" charset="-128"/>
                <a:cs typeface="Arial" charset="0"/>
              </a:rPr>
              <a:t>IOS XR Software</a:t>
            </a:r>
          </a:p>
          <a:p>
            <a:pPr defTabSz="1272477">
              <a:spcBef>
                <a:spcPct val="20000"/>
              </a:spcBef>
            </a:pPr>
            <a:r>
              <a:rPr lang="en-US" sz="2200" noProof="1" smtClean="0">
                <a:solidFill>
                  <a:srgbClr val="080808"/>
                </a:solidFill>
                <a:latin typeface="Calibri" pitchFamily="-111" charset="0"/>
                <a:ea typeface="ＭＳ Ｐゴシック" pitchFamily="-109" charset="-128"/>
                <a:cs typeface="Arial" charset="0"/>
              </a:rPr>
              <a:t>(Large Scale Routers)</a:t>
            </a:r>
            <a:endParaRPr lang="en-US" sz="2200" noProof="1">
              <a:solidFill>
                <a:srgbClr val="080808"/>
              </a:solidFill>
              <a:latin typeface="Calibri" pitchFamily="-111" charset="0"/>
              <a:ea typeface="ＭＳ Ｐゴシック" pitchFamily="-109" charset="-128"/>
              <a:cs typeface="Arial" charset="0"/>
            </a:endParaRPr>
          </a:p>
        </p:txBody>
      </p:sp>
      <p:sp>
        <p:nvSpPr>
          <p:cNvPr id="5126" name="Rektangel 91"/>
          <p:cNvSpPr>
            <a:spLocks noChangeArrowheads="1"/>
          </p:cNvSpPr>
          <p:nvPr/>
        </p:nvSpPr>
        <p:spPr bwMode="auto">
          <a:xfrm>
            <a:off x="11252994" y="1828800"/>
            <a:ext cx="4163079" cy="891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5138" tIns="72570" rIns="145138" bIns="72570">
            <a:spAutoFit/>
          </a:bodyPr>
          <a:lstStyle/>
          <a:p>
            <a:pPr defTabSz="1272477">
              <a:spcBef>
                <a:spcPct val="20000"/>
              </a:spcBef>
            </a:pPr>
            <a:r>
              <a:rPr lang="en-US" sz="2200" b="1" noProof="1" smtClean="0">
                <a:solidFill>
                  <a:srgbClr val="080808"/>
                </a:solidFill>
                <a:latin typeface="Calibri" pitchFamily="-111" charset="0"/>
                <a:ea typeface="ＭＳ Ｐゴシック" pitchFamily="-109" charset="-128"/>
                <a:cs typeface="Arial" charset="0"/>
              </a:rPr>
              <a:t>Unified Communication Products</a:t>
            </a:r>
            <a:endParaRPr lang="en-US" sz="2200" b="1" noProof="1">
              <a:solidFill>
                <a:srgbClr val="080808"/>
              </a:solidFill>
              <a:latin typeface="Calibri" pitchFamily="-111" charset="0"/>
              <a:ea typeface="ＭＳ Ｐゴシック" pitchFamily="-109" charset="-128"/>
              <a:cs typeface="Arial" charset="0"/>
            </a:endParaRPr>
          </a:p>
          <a:p>
            <a:pPr defTabSz="1272477">
              <a:spcBef>
                <a:spcPct val="20000"/>
              </a:spcBef>
            </a:pPr>
            <a:r>
              <a:rPr lang="en-US" sz="2200" noProof="1" smtClean="0">
                <a:solidFill>
                  <a:srgbClr val="080808"/>
                </a:solidFill>
                <a:latin typeface="Calibri" pitchFamily="-111" charset="0"/>
                <a:ea typeface="ＭＳ Ｐゴシック" pitchFamily="-109" charset="-128"/>
                <a:cs typeface="Arial" charset="0"/>
              </a:rPr>
              <a:t>(IP Phones, CallManager, etc.)</a:t>
            </a:r>
            <a:endParaRPr lang="en-US" sz="2200" noProof="1">
              <a:solidFill>
                <a:srgbClr val="080808"/>
              </a:solidFill>
              <a:latin typeface="Calibri" pitchFamily="-111" charset="0"/>
              <a:ea typeface="ＭＳ Ｐゴシック" pitchFamily="-109" charset="-128"/>
              <a:cs typeface="Arial" charset="0"/>
            </a:endParaRPr>
          </a:p>
        </p:txBody>
      </p:sp>
      <p:sp>
        <p:nvSpPr>
          <p:cNvPr id="5130" name="Rektangel 95"/>
          <p:cNvSpPr>
            <a:spLocks noChangeArrowheads="1"/>
          </p:cNvSpPr>
          <p:nvPr/>
        </p:nvSpPr>
        <p:spPr bwMode="auto">
          <a:xfrm>
            <a:off x="6147594" y="1828800"/>
            <a:ext cx="3474494" cy="129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45138" tIns="72570" rIns="145138" bIns="72570">
            <a:spAutoFit/>
          </a:bodyPr>
          <a:lstStyle/>
          <a:p>
            <a:pPr algn="ctr" defTabSz="1272477">
              <a:spcBef>
                <a:spcPct val="20000"/>
              </a:spcBef>
            </a:pPr>
            <a:r>
              <a:rPr lang="en-US" sz="2200" b="1" noProof="1" smtClean="0">
                <a:solidFill>
                  <a:srgbClr val="080808"/>
                </a:solidFill>
                <a:latin typeface="Calibri" pitchFamily="-111" charset="0"/>
                <a:ea typeface="ＭＳ Ｐゴシック" pitchFamily="-109" charset="-128"/>
                <a:cs typeface="Arial" charset="0"/>
              </a:rPr>
              <a:t>NX OS</a:t>
            </a:r>
          </a:p>
          <a:p>
            <a:pPr algn="ctr" defTabSz="1272477">
              <a:spcBef>
                <a:spcPct val="20000"/>
              </a:spcBef>
            </a:pPr>
            <a:r>
              <a:rPr lang="en-US" sz="2200" noProof="1" smtClean="0">
                <a:solidFill>
                  <a:srgbClr val="080808"/>
                </a:solidFill>
                <a:latin typeface="Calibri" pitchFamily="-111" charset="0"/>
                <a:ea typeface="ＭＳ Ｐゴシック" pitchFamily="-109" charset="-128"/>
                <a:cs typeface="Arial" charset="0"/>
              </a:rPr>
              <a:t>(i.e., DataCenter Products,</a:t>
            </a:r>
          </a:p>
          <a:p>
            <a:pPr algn="ctr" defTabSz="1272477">
              <a:spcBef>
                <a:spcPct val="20000"/>
              </a:spcBef>
            </a:pPr>
            <a:r>
              <a:rPr lang="en-US" sz="2200" noProof="1" smtClean="0">
                <a:solidFill>
                  <a:srgbClr val="080808"/>
                </a:solidFill>
                <a:latin typeface="Calibri" pitchFamily="-111" charset="0"/>
                <a:ea typeface="ＭＳ Ｐゴシック" pitchFamily="-109" charset="-128"/>
                <a:cs typeface="Arial" charset="0"/>
              </a:rPr>
              <a:t>Connected Grid Routers)</a:t>
            </a:r>
            <a:endParaRPr lang="en-US" sz="2200" noProof="1">
              <a:solidFill>
                <a:srgbClr val="080808"/>
              </a:solidFill>
              <a:latin typeface="Calibri" pitchFamily="-111" charset="0"/>
              <a:ea typeface="ＭＳ Ｐゴシック" pitchFamily="-109" charset="-128"/>
              <a:cs typeface="Arial" charset="0"/>
            </a:endParaRPr>
          </a:p>
        </p:txBody>
      </p:sp>
      <p:grpSp>
        <p:nvGrpSpPr>
          <p:cNvPr id="5137" name="Grupper 22"/>
          <p:cNvGrpSpPr>
            <a:grpSpLocks/>
          </p:cNvGrpSpPr>
          <p:nvPr/>
        </p:nvGrpSpPr>
        <p:grpSpPr bwMode="auto">
          <a:xfrm>
            <a:off x="0" y="7348528"/>
            <a:ext cx="16528548" cy="1767416"/>
            <a:chOff x="-38100" y="5366940"/>
            <a:chExt cx="9296400" cy="1325917"/>
          </a:xfrm>
        </p:grpSpPr>
        <p:grpSp>
          <p:nvGrpSpPr>
            <p:cNvPr id="5139" name="Grupper 5"/>
            <p:cNvGrpSpPr>
              <a:grpSpLocks/>
            </p:cNvGrpSpPr>
            <p:nvPr/>
          </p:nvGrpSpPr>
          <p:grpSpPr bwMode="auto">
            <a:xfrm>
              <a:off x="-38100" y="5366940"/>
              <a:ext cx="9296400" cy="1325917"/>
              <a:chOff x="-38100" y="5366940"/>
              <a:chExt cx="9296400" cy="1325917"/>
            </a:xfrm>
          </p:grpSpPr>
          <p:sp>
            <p:nvSpPr>
              <p:cNvPr id="5141" name="Rektangel 54"/>
              <p:cNvSpPr>
                <a:spLocks noChangeArrowheads="1"/>
              </p:cNvSpPr>
              <p:nvPr/>
            </p:nvSpPr>
            <p:spPr bwMode="auto">
              <a:xfrm>
                <a:off x="-3175" y="5549551"/>
                <a:ext cx="9226550" cy="1143306"/>
              </a:xfrm>
              <a:prstGeom prst="rect">
                <a:avLst/>
              </a:prstGeom>
              <a:gradFill rotWithShape="1">
                <a:gsLst>
                  <a:gs pos="0">
                    <a:srgbClr val="171717"/>
                  </a:gs>
                  <a:gs pos="100000">
                    <a:srgbClr val="3A3A3A"/>
                  </a:gs>
                </a:gsLst>
                <a:lin ang="5400000"/>
              </a:gradFill>
              <a:ln w="9525">
                <a:solidFill>
                  <a:srgbClr val="171717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defTabSz="725689"/>
                <a:endParaRPr lang="en-US">
                  <a:solidFill>
                    <a:srgbClr val="FFFFFF"/>
                  </a:solidFill>
                  <a:latin typeface="Calibri" pitchFamily="-111" charset="0"/>
                  <a:ea typeface="ＭＳ Ｐゴシック" pitchFamily="-109" charset="-128"/>
                  <a:cs typeface="+mn-cs"/>
                </a:endParaRPr>
              </a:p>
            </p:txBody>
          </p:sp>
          <p:grpSp>
            <p:nvGrpSpPr>
              <p:cNvPr id="5142" name="Grupper 13"/>
              <p:cNvGrpSpPr>
                <a:grpSpLocks/>
              </p:cNvGrpSpPr>
              <p:nvPr/>
            </p:nvGrpSpPr>
            <p:grpSpPr bwMode="auto">
              <a:xfrm>
                <a:off x="-38100" y="5366940"/>
                <a:ext cx="9296400" cy="212782"/>
                <a:chOff x="0" y="1536700"/>
                <a:chExt cx="9144000" cy="317275"/>
              </a:xfrm>
            </p:grpSpPr>
            <p:sp>
              <p:nvSpPr>
                <p:cNvPr id="5143" name="Rektangel 58"/>
                <p:cNvSpPr>
                  <a:spLocks noChangeArrowheads="1"/>
                </p:cNvSpPr>
                <p:nvPr/>
              </p:nvSpPr>
              <p:spPr bwMode="auto">
                <a:xfrm>
                  <a:off x="0" y="1536700"/>
                  <a:ext cx="9144000" cy="317275"/>
                </a:xfrm>
                <a:prstGeom prst="rect">
                  <a:avLst/>
                </a:prstGeom>
                <a:solidFill>
                  <a:srgbClr val="92D05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defTabSz="725689"/>
                  <a:endParaRPr lang="en-US">
                    <a:solidFill>
                      <a:srgbClr val="FFFFFF"/>
                    </a:solidFill>
                    <a:latin typeface="Calibri" pitchFamily="-111" charset="0"/>
                    <a:ea typeface="ＭＳ Ｐゴシック" pitchFamily="-109" charset="-128"/>
                    <a:cs typeface="+mn-cs"/>
                  </a:endParaRPr>
                </a:p>
              </p:txBody>
            </p:sp>
            <p:sp>
              <p:nvSpPr>
                <p:cNvPr id="47" name="Rektangel 59"/>
                <p:cNvSpPr/>
                <p:nvPr/>
              </p:nvSpPr>
              <p:spPr>
                <a:xfrm>
                  <a:off x="0" y="1574800"/>
                  <a:ext cx="9144000" cy="152400"/>
                </a:xfrm>
                <a:prstGeom prst="rect">
                  <a:avLst/>
                </a:prstGeom>
                <a:gradFill rotWithShape="1">
                  <a:gsLst>
                    <a:gs pos="100000">
                      <a:srgbClr val="FFFCF9">
                        <a:alpha val="79000"/>
                      </a:srgbClr>
                    </a:gs>
                    <a:gs pos="0">
                      <a:srgbClr val="E6E6E6">
                        <a:tint val="50000"/>
                        <a:shade val="100000"/>
                        <a:satMod val="350000"/>
                        <a:alpha val="0"/>
                      </a:srgbClr>
                    </a:gs>
                  </a:gsLst>
                  <a:lin ang="16200000" scaled="0"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defTabSz="725689">
                    <a:defRPr/>
                  </a:pPr>
                  <a:endParaRPr lang="en-US">
                    <a:solidFill>
                      <a:srgbClr val="FFFFFF"/>
                    </a:solidFill>
                    <a:latin typeface="Calibri" pitchFamily="-111" charset="0"/>
                    <a:ea typeface="ＭＳ Ｐゴシック" pitchFamily="-109" charset="-128"/>
                    <a:cs typeface="+mn-cs"/>
                  </a:endParaRPr>
                </a:p>
              </p:txBody>
            </p:sp>
          </p:grpSp>
        </p:grpSp>
        <p:sp>
          <p:nvSpPr>
            <p:cNvPr id="5140" name="Text Box 17"/>
            <p:cNvSpPr txBox="1">
              <a:spLocks noChangeArrowheads="1"/>
            </p:cNvSpPr>
            <p:nvPr/>
          </p:nvSpPr>
          <p:spPr bwMode="auto">
            <a:xfrm>
              <a:off x="1233810" y="5762333"/>
              <a:ext cx="5485864" cy="701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 algn="just" defTabSz="1272477">
                <a:spcBef>
                  <a:spcPct val="20000"/>
                </a:spcBef>
              </a:pPr>
              <a:r>
                <a:rPr lang="en-US" sz="2200" dirty="0" smtClean="0">
                  <a:solidFill>
                    <a:srgbClr val="FFFFFF"/>
                  </a:solidFill>
                  <a:latin typeface="Calibri" pitchFamily="-111" charset="0"/>
                  <a:ea typeface="ＭＳ Ｐゴシック" pitchFamily="-109" charset="-128"/>
                  <a:cs typeface="Arial" charset="0"/>
                </a:rPr>
                <a:t>* New schema work will be based on customer adoption and customer request</a:t>
              </a:r>
              <a:endParaRPr lang="en-US" sz="2200" dirty="0">
                <a:solidFill>
                  <a:srgbClr val="FFFFFF"/>
                </a:solidFill>
                <a:latin typeface="Calibri" pitchFamily="-111" charset="0"/>
                <a:ea typeface="ＭＳ Ｐゴシック" pitchFamily="-109" charset="-128"/>
                <a:cs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New Schemas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928394" y="1905000"/>
            <a:ext cx="0" cy="5410200"/>
          </a:xfrm>
          <a:prstGeom prst="line">
            <a:avLst/>
          </a:prstGeom>
          <a:ln>
            <a:solidFill>
              <a:srgbClr val="00602B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0795794" y="1828800"/>
            <a:ext cx="0" cy="5486400"/>
          </a:xfrm>
          <a:prstGeom prst="line">
            <a:avLst/>
          </a:prstGeom>
          <a:ln>
            <a:solidFill>
              <a:srgbClr val="00602B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994" y="3429000"/>
            <a:ext cx="3447833" cy="36702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7994" y="3505200"/>
            <a:ext cx="4916129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39400" y="4191000"/>
            <a:ext cx="4382394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890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56594" y="4038600"/>
            <a:ext cx="13869010" cy="1524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Example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dirty="0" smtClean="0"/>
              <a:t>Assessing an IOS device using OVAL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29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Topology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6" name="Picture 37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8594" y="3752850"/>
            <a:ext cx="1596231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994" y="3581400"/>
            <a:ext cx="14700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529761" y="5068216"/>
            <a:ext cx="2438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Machine with </a:t>
            </a:r>
            <a:r>
              <a:rPr lang="en-US" sz="2000" b="1" dirty="0" err="1" smtClean="0"/>
              <a:t>jOVAL</a:t>
            </a:r>
            <a:r>
              <a:rPr lang="en-US" sz="2000" b="1" dirty="0" smtClean="0"/>
              <a:t> (OVAL Scanner)</a:t>
            </a:r>
          </a:p>
        </p:txBody>
      </p:sp>
      <p:cxnSp>
        <p:nvCxnSpPr>
          <p:cNvPr id="10" name="Straight Connector 9"/>
          <p:cNvCxnSpPr>
            <a:stCxn id="7" idx="3"/>
            <a:endCxn id="6" idx="1"/>
          </p:cNvCxnSpPr>
          <p:nvPr/>
        </p:nvCxnSpPr>
        <p:spPr>
          <a:xfrm>
            <a:off x="5484019" y="4229100"/>
            <a:ext cx="4854575" cy="5715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" name="Picture 14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594" y="3581400"/>
            <a:ext cx="1866900" cy="124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0073757" y="4884983"/>
            <a:ext cx="21259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smtClean="0"/>
              <a:t>R1:</a:t>
            </a:r>
          </a:p>
          <a:p>
            <a:pPr algn="ctr"/>
            <a:r>
              <a:rPr lang="en-US" sz="2400" dirty="0" smtClean="0"/>
              <a:t>172.18.122.246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95949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Technical Details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4194" y="1905000"/>
            <a:ext cx="13869010" cy="2237631"/>
          </a:xfrm>
        </p:spPr>
        <p:txBody>
          <a:bodyPr/>
          <a:lstStyle/>
          <a:p>
            <a:r>
              <a:rPr lang="en-US" b="1" dirty="0" err="1" smtClean="0"/>
              <a:t>CVE</a:t>
            </a:r>
            <a:r>
              <a:rPr lang="en-US" b="1" dirty="0" smtClean="0"/>
              <a:t>-2012-0381</a:t>
            </a:r>
            <a:r>
              <a:rPr lang="en-US" dirty="0" smtClean="0"/>
              <a:t> </a:t>
            </a:r>
            <a:r>
              <a:rPr lang="en-US" dirty="0"/>
              <a:t>addresses a vulnerability that affects the Cisco IOS Software Internet Key Exchange (IKE) implementation. </a:t>
            </a:r>
            <a:endParaRPr lang="en-US" dirty="0" smtClean="0"/>
          </a:p>
          <a:p>
            <a:r>
              <a:rPr lang="en-US" b="1" dirty="0" smtClean="0"/>
              <a:t>R1</a:t>
            </a:r>
            <a:r>
              <a:rPr lang="en-US" dirty="0" smtClean="0"/>
              <a:t> </a:t>
            </a:r>
            <a:r>
              <a:rPr lang="en-US" dirty="0"/>
              <a:t>is configured for IPsec and it is running an affected version.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following is an excerpt of the IPsec/IKE configuration of R1</a:t>
            </a:r>
            <a:r>
              <a:rPr lang="en-US" dirty="0" smtClean="0"/>
              <a:t>: 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Vulnerability details and router configuration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185194" y="4572000"/>
            <a:ext cx="8128000" cy="41549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crypto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isakmp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policy 10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encr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aes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256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authentication pre-share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!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crypto map test 10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ipsec-isakmp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set peer 10.10.10.10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match address 101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!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interface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FastEthernet0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/1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ip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address 14.4.1.126 255.255.255.0</a:t>
            </a:r>
          </a:p>
          <a:p>
            <a:r>
              <a:rPr lang="en-US" sz="2400" b="1" dirty="0">
                <a:latin typeface="Courier New" pitchFamily="49" charset="0"/>
                <a:cs typeface="Courier New" pitchFamily="49" charset="0"/>
              </a:rPr>
              <a:t> crypto map test</a:t>
            </a:r>
          </a:p>
        </p:txBody>
      </p:sp>
    </p:spTree>
    <p:extLst>
      <p:ext uri="{BB962C8B-B14F-4D97-AF65-F5344CB8AC3E}">
        <p14:creationId xmlns:p14="http://schemas.microsoft.com/office/powerpoint/2010/main" val="2114182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jOVAL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OVAL definition filename is </a:t>
            </a:r>
            <a:r>
              <a:rPr lang="en-US" b="1" dirty="0"/>
              <a:t>cisco-sa-20120328-ike-CVE-2012-0381_oval.xml</a:t>
            </a:r>
            <a:r>
              <a:rPr lang="en-US" dirty="0"/>
              <a:t> and it resides in a directory called </a:t>
            </a:r>
            <a:r>
              <a:rPr lang="en-US" b="1" dirty="0"/>
              <a:t>DEFINITIONS</a:t>
            </a:r>
            <a:r>
              <a:rPr lang="en-US" dirty="0"/>
              <a:t>.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jOVAL</a:t>
            </a:r>
            <a:r>
              <a:rPr lang="en-US" dirty="0" smtClean="0"/>
              <a:t> Configuration and OVAL Definition Information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08794" y="3505200"/>
            <a:ext cx="149352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To scan R1, the </a:t>
            </a:r>
            <a:r>
              <a:rPr lang="en-US" b="1" dirty="0"/>
              <a:t>jovaldi.bat </a:t>
            </a:r>
            <a:r>
              <a:rPr lang="en-US" dirty="0" smtClean="0"/>
              <a:t>utility </a:t>
            </a:r>
            <a:r>
              <a:rPr lang="en-US" dirty="0"/>
              <a:t>was used, as shown in the following example:</a:t>
            </a:r>
          </a:p>
          <a:p>
            <a:endParaRPr lang="en-US" dirty="0"/>
          </a:p>
          <a:p>
            <a:r>
              <a:rPr lang="en-US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D:\joval&gt;jovaldi.bat -plugin remote -m -o DEFINITIONS\cisco-sa-20120328-ike-CVE-2012-0381.xml</a:t>
            </a:r>
          </a:p>
        </p:txBody>
      </p:sp>
    </p:spTree>
    <p:extLst>
      <p:ext uri="{BB962C8B-B14F-4D97-AF65-F5344CB8AC3E}">
        <p14:creationId xmlns:p14="http://schemas.microsoft.com/office/powerpoint/2010/main" val="1430717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79784" y="2057400"/>
            <a:ext cx="14377804" cy="6034088"/>
          </a:xfrm>
        </p:spPr>
        <p:txBody>
          <a:bodyPr/>
          <a:lstStyle/>
          <a:p>
            <a:pPr lvl="0"/>
            <a:r>
              <a:rPr lang="en-US" dirty="0" smtClean="0"/>
              <a:t>Overview of Cisco’s Machine Readable Content Strategy and OVAL Support</a:t>
            </a:r>
          </a:p>
          <a:p>
            <a:pPr lvl="0"/>
            <a:r>
              <a:rPr lang="en-US" dirty="0" smtClean="0"/>
              <a:t>Automating </a:t>
            </a:r>
            <a:r>
              <a:rPr lang="en-US" dirty="0"/>
              <a:t>Cisco IOS Vulnerability Assessment with OVAL </a:t>
            </a:r>
            <a:endParaRPr lang="en-US" dirty="0" smtClean="0"/>
          </a:p>
          <a:p>
            <a:pPr lvl="0"/>
            <a:r>
              <a:rPr lang="en-US" dirty="0" smtClean="0"/>
              <a:t>Cisco IOS Schema Enhancements</a:t>
            </a:r>
          </a:p>
          <a:p>
            <a:pPr lvl="0"/>
            <a:r>
              <a:rPr lang="en-US" dirty="0" smtClean="0"/>
              <a:t>New schema for Cisco ASA &amp; Cisco IOS XE</a:t>
            </a:r>
          </a:p>
          <a:p>
            <a:pPr lvl="0"/>
            <a:r>
              <a:rPr lang="en-US" dirty="0" smtClean="0"/>
              <a:t>Potential Future New Schemas</a:t>
            </a:r>
          </a:p>
          <a:p>
            <a:pPr lvl="0"/>
            <a:r>
              <a:rPr lang="en-US" dirty="0" smtClean="0"/>
              <a:t>Customer Adoption </a:t>
            </a:r>
          </a:p>
          <a:p>
            <a:pPr lvl="0"/>
            <a:r>
              <a:rPr lang="en-US" dirty="0" smtClean="0"/>
              <a:t>Q&amp;A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1026" name="Picture 2" descr="C:\Users\omar\AppData\Local\Microsoft\Windows\Temporary Internet Files\Content.IE5\5I1YRMEP\MC90043480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7594" y="3048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5024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jOVAL</a:t>
            </a:r>
            <a:r>
              <a:rPr lang="en-US" dirty="0" smtClean="0"/>
              <a:t> Example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812800" y="1143000"/>
            <a:ext cx="3429794" cy="685800"/>
          </a:xfrm>
        </p:spPr>
        <p:txBody>
          <a:bodyPr/>
          <a:lstStyle/>
          <a:p>
            <a:r>
              <a:rPr lang="en-US" dirty="0" err="1" smtClean="0"/>
              <a:t>jOVAL</a:t>
            </a:r>
            <a:r>
              <a:rPr lang="en-US" dirty="0" smtClean="0"/>
              <a:t> Output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61194" y="1849695"/>
            <a:ext cx="147828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>
                <a:latin typeface="Courier New" pitchFamily="49" charset="0"/>
                <a:cs typeface="Courier New" pitchFamily="49" charset="0"/>
              </a:rPr>
              <a:t>D:\joval&gt;jovaldi.bat -plugin remote -m -o DEFINITIONS\cisco-sa-20120328-ike-CVE-2012-0381.xml</a:t>
            </a:r>
          </a:p>
          <a:p>
            <a:r>
              <a:rPr lang="en-US" sz="1800" i="1" dirty="0" smtClean="0">
                <a:latin typeface="Courier New" pitchFamily="49" charset="0"/>
                <a:cs typeface="Courier New" pitchFamily="49" charset="0"/>
              </a:rPr>
              <a:t>… &lt;output omitted for brevity&gt; </a:t>
            </a:r>
            <a:endParaRPr lang="en-US" sz="1800" i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** parsing D:\joval\DEFINITIONS\cisco-sa-20120328-ike-CVE-2012-0381.xml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    - validating xml schema.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** checking schema version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    - Schema version - 5.10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** skipping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Schematron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validation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** creating a new OVAL System Characteristics file.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** gathering data for the OVAL definitions.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     Collecting object:  FINISHED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** saving data model to system-characteristics.xml.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** skipping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Schematron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validation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** running the OVAL Definition analysis.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     Analyzing definition:  FINISHED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** OVAL definition results.</a:t>
            </a:r>
          </a:p>
          <a:p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OVAL Id                                 Result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   -------------------------------------------------------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800" b="1" dirty="0" err="1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oval:cisco.oval:def:13</a:t>
            </a:r>
            <a:r>
              <a:rPr lang="en-US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                  true</a:t>
            </a:r>
          </a:p>
          <a:p>
            <a:r>
              <a:rPr lang="en-US" sz="1800" dirty="0">
                <a:latin typeface="Courier New" pitchFamily="49" charset="0"/>
                <a:cs typeface="Courier New" pitchFamily="49" charset="0"/>
              </a:rPr>
              <a:t>    -------------------------------------------------------</a:t>
            </a:r>
          </a:p>
          <a:p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**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finished evaluating OVAL definitions. </a:t>
            </a:r>
            <a:endParaRPr lang="en-US" sz="18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**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saving OVAL results to results.xml.</a:t>
            </a:r>
          </a:p>
          <a:p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**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skipping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Schematron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 validation</a:t>
            </a:r>
          </a:p>
          <a:p>
            <a:r>
              <a:rPr lang="en-US" sz="1800" dirty="0" smtClean="0">
                <a:latin typeface="Courier New" pitchFamily="49" charset="0"/>
                <a:cs typeface="Courier New" pitchFamily="49" charset="0"/>
              </a:rPr>
              <a:t> ** 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running OVAL Results </a:t>
            </a:r>
            <a:r>
              <a:rPr lang="en-US" sz="1800" dirty="0" err="1">
                <a:latin typeface="Courier New" pitchFamily="49" charset="0"/>
                <a:cs typeface="Courier New" pitchFamily="49" charset="0"/>
              </a:rPr>
              <a:t>xsl</a:t>
            </a:r>
            <a:r>
              <a:rPr lang="en-US" sz="1800" dirty="0">
                <a:latin typeface="Courier New" pitchFamily="49" charset="0"/>
                <a:cs typeface="Courier New" pitchFamily="49" charset="0"/>
              </a:rPr>
              <a:t>: xml\results_to_html.xsl.</a:t>
            </a:r>
          </a:p>
        </p:txBody>
      </p:sp>
      <p:sp>
        <p:nvSpPr>
          <p:cNvPr id="9" name="Right Arrow 8"/>
          <p:cNvSpPr/>
          <p:nvPr/>
        </p:nvSpPr>
        <p:spPr>
          <a:xfrm flipH="1">
            <a:off x="8204994" y="6781800"/>
            <a:ext cx="11430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347994" y="6741467"/>
            <a:ext cx="5486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+mj-lt"/>
                <a:cs typeface="Courier New" pitchFamily="49" charset="0"/>
              </a:rPr>
              <a:t>True = device is vulnerable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8024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 Report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jOVAL</a:t>
            </a:r>
            <a:r>
              <a:rPr lang="en-US" dirty="0" smtClean="0"/>
              <a:t> Report Example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594" y="2057400"/>
            <a:ext cx="10658475" cy="700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Up Arrow 5"/>
          <p:cNvSpPr/>
          <p:nvPr/>
        </p:nvSpPr>
        <p:spPr>
          <a:xfrm>
            <a:off x="4013994" y="7620000"/>
            <a:ext cx="457200" cy="609600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542631" y="7998767"/>
            <a:ext cx="5486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+mj-lt"/>
                <a:cs typeface="Courier New" pitchFamily="49" charset="0"/>
              </a:rPr>
              <a:t>True = device is vulnerable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95343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HTML Report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 smtClean="0"/>
              <a:t>jOVAL</a:t>
            </a:r>
            <a:r>
              <a:rPr lang="en-US" dirty="0" smtClean="0"/>
              <a:t> Report Example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757194" y="533400"/>
            <a:ext cx="8128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In the following example, </a:t>
            </a:r>
            <a:r>
              <a:rPr lang="en-US" b="1" dirty="0"/>
              <a:t>IPsec was disabled on R1. </a:t>
            </a:r>
            <a:r>
              <a:rPr lang="en-US" dirty="0"/>
              <a:t>After this change, the device was </a:t>
            </a:r>
            <a:r>
              <a:rPr lang="en-US" b="1" dirty="0"/>
              <a:t>not vulnerable</a:t>
            </a:r>
            <a:r>
              <a:rPr lang="en-US" dirty="0"/>
              <a:t>.</a:t>
            </a:r>
          </a:p>
        </p:txBody>
      </p:sp>
      <p:pic>
        <p:nvPicPr>
          <p:cNvPr id="9218" name="Picture 2" descr="OVAL definition results at the bottom of the screen show 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394" y="1828800"/>
            <a:ext cx="10658475" cy="700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Up Arrow 7"/>
          <p:cNvSpPr/>
          <p:nvPr/>
        </p:nvSpPr>
        <p:spPr>
          <a:xfrm>
            <a:off x="4013994" y="7467600"/>
            <a:ext cx="457200" cy="609600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38350" y="7772400"/>
            <a:ext cx="70151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00B050"/>
                </a:solidFill>
                <a:latin typeface="+mj-lt"/>
                <a:cs typeface="Courier New" pitchFamily="49" charset="0"/>
              </a:rPr>
              <a:t>False = device is not vulnerable</a:t>
            </a:r>
            <a:endParaRPr lang="en-US" sz="2400" dirty="0">
              <a:solidFill>
                <a:srgbClr val="00B05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3582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1862426"/>
              </p:ext>
            </p:extLst>
          </p:nvPr>
        </p:nvGraphicFramePr>
        <p:xfrm>
          <a:off x="812800" y="2362200"/>
          <a:ext cx="14859747" cy="5486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17934"/>
                <a:gridCol w="7896424"/>
                <a:gridCol w="42453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Resource</a:t>
                      </a:r>
                      <a:endParaRPr lang="en-US" sz="2400" dirty="0"/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Description</a:t>
                      </a:r>
                      <a:endParaRPr lang="en-US" sz="2400" dirty="0"/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Link</a:t>
                      </a:r>
                      <a:endParaRPr lang="en-US" sz="2400" dirty="0"/>
                    </a:p>
                  </a:txBody>
                  <a:tcPr marL="96906" marR="969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White</a:t>
                      </a:r>
                      <a:r>
                        <a:rPr lang="en-US" sz="2400" baseline="0" dirty="0" smtClean="0"/>
                        <a:t> Paper</a:t>
                      </a:r>
                      <a:endParaRPr lang="en-US" sz="2400" dirty="0"/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pPr marL="0" marR="0" indent="0" algn="l" defTabSz="14515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1" smtClean="0"/>
                        <a:t>Details of the SCAP components, as well as step-by-step instructions on how to use OVAL content with available open source tools.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hlinkClick r:id="rId3"/>
                        </a:rPr>
                        <a:t>http://cs.co/9001V4vP</a:t>
                      </a:r>
                      <a:r>
                        <a:rPr lang="en-US" sz="2000" dirty="0" smtClean="0"/>
                        <a:t> </a:t>
                      </a:r>
                      <a:endParaRPr lang="en-US" sz="2000" dirty="0"/>
                    </a:p>
                  </a:txBody>
                  <a:tcPr marL="96906" marR="96906"/>
                </a:tc>
              </a:tr>
              <a:tr h="89916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FAQ</a:t>
                      </a:r>
                      <a:endParaRPr lang="en-US" sz="2400" dirty="0"/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pPr marL="0" marR="0" indent="0" algn="l" defTabSz="14515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1" smtClean="0"/>
                        <a:t>Published to help answer common questions related to Cisco’s OVAL adoption.</a:t>
                      </a:r>
                      <a:endParaRPr lang="da-DK" sz="2000" dirty="0" smtClean="0"/>
                    </a:p>
                    <a:p>
                      <a:endParaRPr lang="en-US" sz="2000" dirty="0">
                        <a:latin typeface="+mn-lt"/>
                      </a:endParaRPr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hlinkClick r:id="rId4"/>
                        </a:rPr>
                        <a:t>http://cs.co/9004V4vr</a:t>
                      </a:r>
                      <a:r>
                        <a:rPr lang="en-US" sz="2000" dirty="0" smtClean="0"/>
                        <a:t> </a:t>
                      </a:r>
                      <a:endParaRPr lang="en-US" sz="2000" dirty="0"/>
                    </a:p>
                  </a:txBody>
                  <a:tcPr marL="96906" marR="969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Cisco </a:t>
                      </a:r>
                      <a:r>
                        <a:rPr lang="en-US" sz="2400" dirty="0" err="1" smtClean="0"/>
                        <a:t>SIO</a:t>
                      </a:r>
                      <a:r>
                        <a:rPr lang="en-US" sz="2400" baseline="0" dirty="0" smtClean="0"/>
                        <a:t> Portal</a:t>
                      </a:r>
                      <a:endParaRPr lang="en-US" sz="2400" dirty="0"/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+mn-lt"/>
                        </a:rPr>
                        <a:t>Early-warning intelligence, threat and vulnerability information, and proven Cisco mitigation solutions to help customers protect their networks.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hlinkClick r:id="rId5"/>
                        </a:rPr>
                        <a:t>http://cisco.com/security</a:t>
                      </a:r>
                      <a:r>
                        <a:rPr lang="en-US" sz="2000" baseline="0" dirty="0" smtClean="0"/>
                        <a:t> </a:t>
                      </a:r>
                      <a:endParaRPr lang="en-US" sz="2000" dirty="0"/>
                    </a:p>
                  </a:txBody>
                  <a:tcPr marL="96906" marR="96906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14515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Security Blog</a:t>
                      </a:r>
                    </a:p>
                    <a:p>
                      <a:endParaRPr lang="en-US" sz="2400" dirty="0"/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+mn-lt"/>
                        </a:rPr>
                        <a:t>Cisco Security Blog posts providing</a:t>
                      </a:r>
                      <a:r>
                        <a:rPr lang="en-US" sz="2000" baseline="0" dirty="0" smtClean="0">
                          <a:latin typeface="+mn-lt"/>
                        </a:rPr>
                        <a:t> information about OVAL, CVRF and security automation.</a:t>
                      </a:r>
                      <a:endParaRPr lang="en-US" sz="2000" dirty="0">
                        <a:latin typeface="+mn-lt"/>
                      </a:endParaRPr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hlinkClick r:id="rId6"/>
                        </a:rPr>
                        <a:t>http://blogs.cisco.com/tag/OVAL</a:t>
                      </a:r>
                      <a:endParaRPr lang="en-US" sz="2000" dirty="0" smtClean="0"/>
                    </a:p>
                    <a:p>
                      <a:endParaRPr lang="en-US" sz="2000" dirty="0"/>
                    </a:p>
                  </a:txBody>
                  <a:tcPr marL="96906" marR="96906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Cisco’s Security</a:t>
                      </a:r>
                      <a:r>
                        <a:rPr lang="en-US" sz="2400" baseline="0" dirty="0" smtClean="0"/>
                        <a:t> Vulnerability Policy</a:t>
                      </a:r>
                      <a:endParaRPr lang="en-US" sz="2400" dirty="0"/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pPr marL="0" marR="0" indent="0" algn="l" defTabSz="145151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noProof="1" smtClean="0"/>
                        <a:t>Cisco’s public security vulnerability policy including information about OVAL and CVRF content.</a:t>
                      </a:r>
                      <a:endParaRPr lang="da-DK" sz="2000" dirty="0" smtClean="0"/>
                    </a:p>
                    <a:p>
                      <a:endParaRPr lang="en-US" sz="2000" dirty="0">
                        <a:latin typeface="+mn-lt"/>
                      </a:endParaRPr>
                    </a:p>
                  </a:txBody>
                  <a:tcPr marL="96906" marR="96906"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hlinkClick r:id="rId7"/>
                        </a:rPr>
                        <a:t>http://cs.co/9008V4vM</a:t>
                      </a:r>
                      <a:r>
                        <a:rPr lang="en-US" sz="2000" dirty="0" smtClean="0"/>
                        <a:t> </a:t>
                      </a:r>
                      <a:endParaRPr lang="en-US" sz="2000" dirty="0"/>
                    </a:p>
                  </a:txBody>
                  <a:tcPr marL="96906" marR="96906"/>
                </a:tc>
              </a:tr>
            </a:tbl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Cisco’s OVAL and CVRF Resources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2050" name="Picture 2" descr="https://encrypted-tbn3.gstatic.com/images?q=tbn:ANd9GcRwbJp62j4wY8NDyTV5wNeXI2NFj8xKZEnteMgOL1daeUEK8D7FIw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9394" y="228600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625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894" y="990600"/>
            <a:ext cx="10236200" cy="7677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270794" y="609600"/>
            <a:ext cx="8341071" cy="990599"/>
          </a:xfrm>
        </p:spPr>
        <p:txBody>
          <a:bodyPr/>
          <a:lstStyle/>
          <a:p>
            <a:r>
              <a:rPr lang="en-US" sz="9600" dirty="0" smtClean="0"/>
              <a:t>Questions?</a:t>
            </a:r>
            <a:endParaRPr lang="en-US" sz="9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778308" y="6629400"/>
            <a:ext cx="1096775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OVAL</a:t>
            </a:r>
            <a:endParaRPr lang="en-US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786394" y="2819400"/>
            <a:ext cx="741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2">
                    <a:lumMod val="75000"/>
                  </a:schemeClr>
                </a:solidFill>
              </a:rPr>
              <a:t>WHAT?</a:t>
            </a:r>
            <a:endParaRPr lang="en-US" sz="1400" b="1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09794" y="2971800"/>
            <a:ext cx="678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err="1" smtClean="0">
                <a:solidFill>
                  <a:schemeClr val="bg2">
                    <a:lumMod val="75000"/>
                  </a:schemeClr>
                </a:solidFill>
              </a:rPr>
              <a:t>SCAP</a:t>
            </a:r>
            <a:endParaRPr lang="en-US" sz="1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125" name="Picture 5" descr="http://www.techtaffy.com/wp-content/uploads/2012/02/cisco_logo-300x1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3194" y="457200"/>
            <a:ext cx="285750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820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41630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0" y="5968992"/>
            <a:ext cx="16257588" cy="3175008"/>
          </a:xfrm>
          <a:prstGeom prst="rect">
            <a:avLst/>
          </a:prstGeom>
          <a:gradFill>
            <a:gsLst>
              <a:gs pos="61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45152" tIns="72576" rIns="145152" bIns="72576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4342" name="Gruppe 392"/>
          <p:cNvGrpSpPr>
            <a:grpSpLocks/>
          </p:cNvGrpSpPr>
          <p:nvPr/>
        </p:nvGrpSpPr>
        <p:grpSpPr bwMode="auto">
          <a:xfrm>
            <a:off x="2794794" y="2802760"/>
            <a:ext cx="5562600" cy="5350639"/>
            <a:chOff x="3390900" y="1257296"/>
            <a:chExt cx="2577193" cy="5257804"/>
          </a:xfrm>
        </p:grpSpPr>
        <p:sp>
          <p:nvSpPr>
            <p:cNvPr id="7" name="Rektangel 25"/>
            <p:cNvSpPr>
              <a:spLocks noChangeArrowheads="1"/>
            </p:cNvSpPr>
            <p:nvPr/>
          </p:nvSpPr>
          <p:spPr bwMode="auto">
            <a:xfrm>
              <a:off x="3390900" y="1257296"/>
              <a:ext cx="2573850" cy="525780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BFBFBF"/>
              </a:solidFill>
              <a:miter lim="800000"/>
              <a:headEnd/>
              <a:tailEnd/>
            </a:ln>
            <a:effectLst>
              <a:outerShdw blurRad="63500" dist="38100" dir="2700000" algn="tl" rotWithShape="0">
                <a:srgbClr val="000000">
                  <a:alpha val="39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charset="0"/>
                <a:ea typeface="+mn-ea"/>
              </a:endParaRPr>
            </a:p>
          </p:txBody>
        </p:sp>
        <p:sp>
          <p:nvSpPr>
            <p:cNvPr id="8" name="Rektangel 25"/>
            <p:cNvSpPr/>
            <p:nvPr/>
          </p:nvSpPr>
          <p:spPr bwMode="auto">
            <a:xfrm>
              <a:off x="3394243" y="1257296"/>
              <a:ext cx="2573850" cy="147112"/>
            </a:xfrm>
            <a:prstGeom prst="rect">
              <a:avLst/>
            </a:prstGeom>
            <a:gradFill flip="none" rotWithShape="1">
              <a:gsLst>
                <a:gs pos="0">
                  <a:srgbClr val="74F4FF"/>
                </a:gs>
                <a:gs pos="100000">
                  <a:srgbClr val="208ECD"/>
                </a:gs>
              </a:gsLst>
              <a:lin ang="16200000" scaled="1"/>
              <a:tileRect/>
            </a:gradFill>
            <a:ln w="9525" cap="flat" cmpd="sng" algn="ctr">
              <a:solidFill>
                <a:srgbClr val="208EC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charset="0"/>
                <a:ea typeface="+mn-ea"/>
              </a:endParaRPr>
            </a:p>
          </p:txBody>
        </p:sp>
      </p:grpSp>
      <p:sp>
        <p:nvSpPr>
          <p:cNvPr id="14343" name="Rektangel 150"/>
          <p:cNvSpPr>
            <a:spLocks noChangeArrowheads="1"/>
          </p:cNvSpPr>
          <p:nvPr/>
        </p:nvSpPr>
        <p:spPr bwMode="auto">
          <a:xfrm>
            <a:off x="2802010" y="3097050"/>
            <a:ext cx="5479184" cy="3716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5152" tIns="72576" rIns="145152" bIns="72576">
            <a:spAutoFit/>
          </a:bodyPr>
          <a:lstStyle/>
          <a:p>
            <a:pPr defTabSz="1272600">
              <a:spcBef>
                <a:spcPct val="20000"/>
              </a:spcBef>
            </a:pPr>
            <a:r>
              <a:rPr lang="en-US" sz="2000" b="1" noProof="1">
                <a:latin typeface="Calibri" pitchFamily="-105" charset="0"/>
                <a:cs typeface="Arial" charset="0"/>
              </a:rPr>
              <a:t>OVAL: Cisco IOS Vulnerability Assessment</a:t>
            </a:r>
          </a:p>
          <a:p>
            <a:pPr marL="342900" indent="-342900" defTabSz="12726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noProof="1" smtClean="0">
                <a:solidFill>
                  <a:srgbClr val="000000"/>
                </a:solidFill>
                <a:latin typeface="Calibri" pitchFamily="-105" charset="0"/>
                <a:cs typeface="Arial" charset="0"/>
              </a:rPr>
              <a:t>Cisco PSIRT is including </a:t>
            </a:r>
            <a:r>
              <a:rPr lang="en-US" sz="2000" noProof="1">
                <a:solidFill>
                  <a:srgbClr val="000000"/>
                </a:solidFill>
                <a:latin typeface="Calibri" pitchFamily="-105" charset="0"/>
                <a:cs typeface="Arial" charset="0"/>
              </a:rPr>
              <a:t>Open Vulnerability and Assessment Language (OVAL) definitions in </a:t>
            </a:r>
            <a:r>
              <a:rPr lang="en-US" sz="2000" b="1" noProof="1">
                <a:solidFill>
                  <a:srgbClr val="000000"/>
                </a:solidFill>
                <a:latin typeface="Calibri" pitchFamily="-105" charset="0"/>
                <a:cs typeface="Arial" charset="0"/>
              </a:rPr>
              <a:t>Cisco IOS security </a:t>
            </a:r>
            <a:r>
              <a:rPr lang="en-US" sz="2000" b="1" noProof="1" smtClean="0">
                <a:solidFill>
                  <a:srgbClr val="000000"/>
                </a:solidFill>
                <a:latin typeface="Calibri" pitchFamily="-105" charset="0"/>
                <a:cs typeface="Arial" charset="0"/>
              </a:rPr>
              <a:t>advisories </a:t>
            </a:r>
            <a:r>
              <a:rPr lang="en-US" sz="2000" noProof="1" smtClean="0">
                <a:solidFill>
                  <a:srgbClr val="000000"/>
                </a:solidFill>
                <a:latin typeface="Calibri" pitchFamily="-105" charset="0"/>
                <a:cs typeface="Arial" charset="0"/>
              </a:rPr>
              <a:t>since </a:t>
            </a:r>
            <a:r>
              <a:rPr lang="en-US" sz="2000" b="1" noProof="1" smtClean="0">
                <a:solidFill>
                  <a:srgbClr val="000000"/>
                </a:solidFill>
                <a:latin typeface="Calibri" pitchFamily="-105" charset="0"/>
                <a:cs typeface="Arial" charset="0"/>
              </a:rPr>
              <a:t>September 2012</a:t>
            </a:r>
            <a:r>
              <a:rPr lang="en-US" sz="2000" noProof="1" smtClean="0">
                <a:solidFill>
                  <a:srgbClr val="000000"/>
                </a:solidFill>
                <a:latin typeface="Calibri" pitchFamily="-105" charset="0"/>
                <a:cs typeface="Arial" charset="0"/>
              </a:rPr>
              <a:t>.</a:t>
            </a:r>
            <a:endParaRPr lang="en-US" sz="2000" noProof="1">
              <a:solidFill>
                <a:srgbClr val="000000"/>
              </a:solidFill>
              <a:latin typeface="Calibri" pitchFamily="-105" charset="0"/>
              <a:cs typeface="Arial" charset="0"/>
            </a:endParaRPr>
          </a:p>
          <a:p>
            <a:pPr marL="342900" indent="-342900" defTabSz="12726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noProof="1" smtClean="0">
                <a:solidFill>
                  <a:srgbClr val="000000"/>
                </a:solidFill>
                <a:latin typeface="Calibri" pitchFamily="-105" charset="0"/>
                <a:cs typeface="Arial" charset="0"/>
              </a:rPr>
              <a:t>Cisco has created definitions for all IOS advisories since March 2010.</a:t>
            </a:r>
            <a:endParaRPr lang="en-US" sz="2000" noProof="1" smtClean="0">
              <a:latin typeface="Calibri" pitchFamily="-105" charset="0"/>
              <a:cs typeface="Arial" charset="0"/>
            </a:endParaRPr>
          </a:p>
          <a:p>
            <a:pPr marL="342900" indent="-342900" defTabSz="12726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noProof="1" smtClean="0">
                <a:latin typeface="Calibri" pitchFamily="-105" charset="0"/>
                <a:cs typeface="Arial" charset="0"/>
              </a:rPr>
              <a:t>OVAL </a:t>
            </a:r>
            <a:r>
              <a:rPr lang="en-US" sz="2000" noProof="1">
                <a:latin typeface="Calibri" pitchFamily="-105" charset="0"/>
                <a:cs typeface="Arial" charset="0"/>
              </a:rPr>
              <a:t>content can be downloaded from each Cisco IOS security </a:t>
            </a:r>
            <a:r>
              <a:rPr lang="en-US" sz="2000" noProof="1" smtClean="0">
                <a:latin typeface="Calibri" pitchFamily="-105" charset="0"/>
                <a:cs typeface="Arial" charset="0"/>
              </a:rPr>
              <a:t>advisories and from Cisco’s Event Response Pages (examples later in the presentation)</a:t>
            </a:r>
            <a:endParaRPr lang="en-US" sz="2000" noProof="1">
              <a:latin typeface="Calibri" pitchFamily="-105" charset="0"/>
              <a:cs typeface="Arial" charset="0"/>
            </a:endParaRPr>
          </a:p>
        </p:txBody>
      </p:sp>
      <p:grpSp>
        <p:nvGrpSpPr>
          <p:cNvPr id="14346" name="Gruppe 392"/>
          <p:cNvGrpSpPr>
            <a:grpSpLocks/>
          </p:cNvGrpSpPr>
          <p:nvPr/>
        </p:nvGrpSpPr>
        <p:grpSpPr bwMode="auto">
          <a:xfrm>
            <a:off x="8836800" y="2802759"/>
            <a:ext cx="5159394" cy="5315295"/>
            <a:chOff x="3390900" y="1257296"/>
            <a:chExt cx="2577193" cy="5257804"/>
          </a:xfrm>
        </p:grpSpPr>
        <p:sp>
          <p:nvSpPr>
            <p:cNvPr id="25" name="Rektangel 25"/>
            <p:cNvSpPr>
              <a:spLocks noChangeArrowheads="1"/>
            </p:cNvSpPr>
            <p:nvPr/>
          </p:nvSpPr>
          <p:spPr bwMode="auto">
            <a:xfrm>
              <a:off x="3390900" y="1257296"/>
              <a:ext cx="2573850" cy="5257804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BFBFBF"/>
              </a:solidFill>
              <a:miter lim="800000"/>
              <a:headEnd/>
              <a:tailEnd/>
            </a:ln>
            <a:effectLst>
              <a:outerShdw blurRad="63500" dist="38100" dir="2700000" algn="tl" rotWithShape="0">
                <a:srgbClr val="000000">
                  <a:alpha val="39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charset="0"/>
                <a:ea typeface="+mn-ea"/>
              </a:endParaRPr>
            </a:p>
          </p:txBody>
        </p:sp>
        <p:sp>
          <p:nvSpPr>
            <p:cNvPr id="26" name="Rektangel 25"/>
            <p:cNvSpPr/>
            <p:nvPr/>
          </p:nvSpPr>
          <p:spPr bwMode="auto">
            <a:xfrm>
              <a:off x="3394243" y="1257296"/>
              <a:ext cx="2573850" cy="147112"/>
            </a:xfrm>
            <a:prstGeom prst="rect">
              <a:avLst/>
            </a:prstGeom>
            <a:gradFill flip="none" rotWithShape="1">
              <a:gsLst>
                <a:gs pos="0">
                  <a:srgbClr val="74F4FF"/>
                </a:gs>
                <a:gs pos="100000">
                  <a:srgbClr val="208ECD"/>
                </a:gs>
              </a:gsLst>
              <a:lin ang="16200000" scaled="1"/>
              <a:tileRect/>
            </a:gradFill>
            <a:ln w="9525" cap="flat" cmpd="sng" algn="ctr">
              <a:solidFill>
                <a:srgbClr val="208ECD"/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 charset="0"/>
                <a:ea typeface="+mn-ea"/>
              </a:endParaRPr>
            </a:p>
          </p:txBody>
        </p:sp>
      </p:grpSp>
      <p:sp>
        <p:nvSpPr>
          <p:cNvPr id="14347" name="Rektangel 150"/>
          <p:cNvSpPr>
            <a:spLocks noChangeArrowheads="1"/>
          </p:cNvSpPr>
          <p:nvPr/>
        </p:nvSpPr>
        <p:spPr bwMode="auto">
          <a:xfrm>
            <a:off x="8991605" y="3048000"/>
            <a:ext cx="4928389" cy="433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5152" tIns="72576" rIns="145152" bIns="72576">
            <a:spAutoFit/>
          </a:bodyPr>
          <a:lstStyle/>
          <a:p>
            <a:pPr defTabSz="1272600">
              <a:spcBef>
                <a:spcPct val="20000"/>
              </a:spcBef>
            </a:pPr>
            <a:r>
              <a:rPr lang="en-US" sz="2000" b="1" noProof="1">
                <a:latin typeface="Calibri" pitchFamily="-105" charset="0"/>
                <a:cs typeface="Arial" charset="0"/>
              </a:rPr>
              <a:t>Common Vulnerability Reporting Framework (CVRF</a:t>
            </a:r>
            <a:r>
              <a:rPr lang="en-US" sz="2000" b="1" noProof="1" smtClean="0">
                <a:latin typeface="Calibri" pitchFamily="-105" charset="0"/>
                <a:cs typeface="Arial" charset="0"/>
              </a:rPr>
              <a:t>)</a:t>
            </a:r>
            <a:endParaRPr lang="en-US" sz="2000" b="1" noProof="1">
              <a:latin typeface="Calibri" pitchFamily="-105" charset="0"/>
              <a:cs typeface="Arial" charset="0"/>
            </a:endParaRPr>
          </a:p>
          <a:p>
            <a:pPr marL="342900" indent="-342900" defTabSz="12726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noProof="1">
                <a:latin typeface="Calibri" pitchFamily="-105" charset="0"/>
                <a:cs typeface="Arial" charset="0"/>
              </a:rPr>
              <a:t>In addition to OVAL definitions, PSIRT is also publishing CVRF content for all Cisco security advisories</a:t>
            </a:r>
            <a:r>
              <a:rPr lang="en-US" sz="2000" noProof="1" smtClean="0">
                <a:latin typeface="Calibri" pitchFamily="-105" charset="0"/>
                <a:cs typeface="Arial" charset="0"/>
              </a:rPr>
              <a:t>.</a:t>
            </a:r>
          </a:p>
          <a:p>
            <a:pPr marL="342900" indent="-342900" defTabSz="12726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noProof="1">
                <a:latin typeface="Calibri" pitchFamily="-105" charset="0"/>
                <a:cs typeface="Arial" charset="0"/>
              </a:rPr>
              <a:t>CVRF allows vendors to publish security advisories in an XML </a:t>
            </a:r>
            <a:r>
              <a:rPr lang="en-US" sz="2000" noProof="1" smtClean="0">
                <a:latin typeface="Calibri" pitchFamily="-105" charset="0"/>
                <a:cs typeface="Arial" charset="0"/>
              </a:rPr>
              <a:t>(machine-readable) </a:t>
            </a:r>
            <a:r>
              <a:rPr lang="en-US" sz="2000" noProof="1">
                <a:latin typeface="Calibri" pitchFamily="-105" charset="0"/>
                <a:cs typeface="Arial" charset="0"/>
              </a:rPr>
              <a:t>format. </a:t>
            </a:r>
            <a:endParaRPr lang="en-US" sz="2000" noProof="1" smtClean="0">
              <a:latin typeface="Calibri" pitchFamily="-105" charset="0"/>
              <a:cs typeface="Arial" charset="0"/>
            </a:endParaRPr>
          </a:p>
          <a:p>
            <a:pPr marL="342900" indent="-342900" defTabSz="12726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000" noProof="1" smtClean="0">
                <a:latin typeface="Calibri" pitchFamily="-105" charset="0"/>
                <a:cs typeface="Arial" charset="0"/>
              </a:rPr>
              <a:t>CVRF </a:t>
            </a:r>
            <a:r>
              <a:rPr lang="en-US" sz="2000" noProof="1">
                <a:latin typeface="Calibri" pitchFamily="-105" charset="0"/>
                <a:cs typeface="Arial" charset="0"/>
              </a:rPr>
              <a:t>has been designed by the Industry Consortium for Advancement of Security on the Internet (ICASI), of which Cisco is a member and took a major role in its development.</a:t>
            </a:r>
          </a:p>
        </p:txBody>
      </p:sp>
      <p:pic>
        <p:nvPicPr>
          <p:cNvPr id="14348" name="Picture 69" descr="C:\Documents and Settings\camilla\Dokumenter\Billeder\Microsoft Clip Organizer\j015633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3595" y="6191251"/>
            <a:ext cx="1887536" cy="257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Vulnerability Machine Readable Content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2718594" y="1524000"/>
            <a:ext cx="11201400" cy="685800"/>
          </a:xfrm>
        </p:spPr>
        <p:txBody>
          <a:bodyPr/>
          <a:lstStyle/>
          <a:p>
            <a:r>
              <a:rPr lang="en-US" dirty="0"/>
              <a:t>Cisco is committed to protect customers by sharing critical security-related information in different formats.</a:t>
            </a:r>
          </a:p>
          <a:p>
            <a:endParaRPr lang="en-US" dirty="0"/>
          </a:p>
        </p:txBody>
      </p:sp>
      <p:pic>
        <p:nvPicPr>
          <p:cNvPr id="3" name="Picture 2" descr="https://encrypted-tbn2.gstatic.com/images?q=tbn:ANd9GcTod69nGi6WyLfmw4y3cFwFwah_ypeveS3c2ftO909R47lRhTgTl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890" y="76200"/>
            <a:ext cx="1911503" cy="192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262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812800" y="1143000"/>
            <a:ext cx="4725194" cy="3657600"/>
          </a:xfrm>
        </p:spPr>
        <p:txBody>
          <a:bodyPr/>
          <a:lstStyle/>
          <a:p>
            <a:r>
              <a:rPr lang="en-US" b="1" dirty="0" smtClean="0"/>
              <a:t>OVAL definitions (XML files) </a:t>
            </a:r>
            <a:r>
              <a:rPr lang="en-US" dirty="0" smtClean="0"/>
              <a:t>can be downloaded from IOS security advisories</a:t>
            </a:r>
          </a:p>
          <a:p>
            <a:r>
              <a:rPr lang="en-US" b="1" dirty="0" smtClean="0"/>
              <a:t>CVRF XML files </a:t>
            </a:r>
            <a:r>
              <a:rPr lang="en-US" dirty="0" smtClean="0"/>
              <a:t>can be downloaded directly from all advisories 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2290" name="Picture 2" descr="http://blogs.cisco.com/wp-content/uploads/blog-screenshot-oval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794" y="152400"/>
            <a:ext cx="9877425" cy="885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101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Cisco IOS OVAL Definitions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Event Response Page: IOS Security Advisory Bundles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8594" y="1676400"/>
            <a:ext cx="11201400" cy="7402753"/>
          </a:xfrm>
          <a:prstGeom prst="rect">
            <a:avLst/>
          </a:prstGeom>
        </p:spPr>
      </p:pic>
      <p:sp>
        <p:nvSpPr>
          <p:cNvPr id="7" name="Down Arrow 6"/>
          <p:cNvSpPr/>
          <p:nvPr/>
        </p:nvSpPr>
        <p:spPr>
          <a:xfrm>
            <a:off x="11850135" y="1413305"/>
            <a:ext cx="822960" cy="822960"/>
          </a:xfrm>
          <a:prstGeom prst="downArrow">
            <a:avLst/>
          </a:prstGeom>
          <a:solidFill>
            <a:srgbClr val="C0504D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90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794" y="3886200"/>
            <a:ext cx="13869010" cy="1524000"/>
          </a:xfrm>
        </p:spPr>
        <p:txBody>
          <a:bodyPr/>
          <a:lstStyle/>
          <a:p>
            <a:r>
              <a:rPr lang="en-US" dirty="0" smtClean="0"/>
              <a:t>Cisco Adoption of SCAP Components and Other Security Automation Standards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7994" y="6019800"/>
            <a:ext cx="2717800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55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Cisco Adoption of SCAP </a:t>
            </a:r>
            <a:r>
              <a:rPr lang="en-US" dirty="0" smtClean="0"/>
              <a:t>Components and Other Security Automation Standards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894459"/>
              </p:ext>
            </p:extLst>
          </p:nvPr>
        </p:nvGraphicFramePr>
        <p:xfrm>
          <a:off x="1956594" y="2133602"/>
          <a:ext cx="13716000" cy="663900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92936"/>
                <a:gridCol w="10823064"/>
              </a:tblGrid>
              <a:tr h="622963">
                <a:tc>
                  <a:txBody>
                    <a:bodyPr/>
                    <a:lstStyle/>
                    <a:p>
                      <a:r>
                        <a:rPr lang="en-US" dirty="0" smtClean="0"/>
                        <a:t>Standard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Support/Usage</a:t>
                      </a:r>
                      <a:endParaRPr lang="en-US" dirty="0"/>
                    </a:p>
                  </a:txBody>
                  <a:tcPr/>
                </a:tc>
              </a:tr>
              <a:tr h="6229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OVAL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Cisco</a:t>
                      </a:r>
                      <a:r>
                        <a:rPr lang="en-US" baseline="0" dirty="0" smtClean="0"/>
                        <a:t> IOS Vulnerabilities/Advisories</a:t>
                      </a:r>
                    </a:p>
                  </a:txBody>
                  <a:tcPr/>
                </a:tc>
              </a:tr>
              <a:tr h="113913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CVE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Vulnerability Enumeration in Security Advisories, Notices, and Release Note Enclosures</a:t>
                      </a:r>
                    </a:p>
                  </a:txBody>
                  <a:tcPr/>
                </a:tc>
              </a:tr>
              <a:tr h="6229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CVSS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Vulnerability Scoring</a:t>
                      </a:r>
                    </a:p>
                  </a:txBody>
                  <a:tcPr/>
                </a:tc>
              </a:tr>
              <a:tr h="113913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CWE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(Internally) Weakness Enumeration and Assessment/Tracking</a:t>
                      </a:r>
                      <a:br>
                        <a:rPr lang="en-US" baseline="0" dirty="0" smtClean="0"/>
                      </a:br>
                      <a:r>
                        <a:rPr lang="en-US" baseline="0" dirty="0" smtClean="0"/>
                        <a:t>(Externally) Cisco </a:t>
                      </a:r>
                      <a:r>
                        <a:rPr lang="en-US" baseline="0" dirty="0" err="1" smtClean="0"/>
                        <a:t>IntelliShield</a:t>
                      </a:r>
                      <a:r>
                        <a:rPr lang="en-US" baseline="0" dirty="0" smtClean="0"/>
                        <a:t> Vulnerability Alerts</a:t>
                      </a:r>
                    </a:p>
                  </a:txBody>
                  <a:tcPr/>
                </a:tc>
              </a:tr>
              <a:tr h="6229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CPE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Product Enumeration</a:t>
                      </a:r>
                    </a:p>
                  </a:txBody>
                  <a:tcPr/>
                </a:tc>
              </a:tr>
              <a:tr h="622963">
                <a:tc>
                  <a:txBody>
                    <a:bodyPr/>
                    <a:lstStyle/>
                    <a:p>
                      <a:r>
                        <a:rPr lang="en-US" dirty="0" smtClean="0"/>
                        <a:t>CVRF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All Cisco Security Advisories</a:t>
                      </a:r>
                    </a:p>
                  </a:txBody>
                  <a:tcPr/>
                </a:tc>
              </a:tr>
              <a:tr h="622963">
                <a:tc>
                  <a:txBody>
                    <a:bodyPr/>
                    <a:lstStyle/>
                    <a:p>
                      <a:r>
                        <a:rPr lang="en-US" dirty="0" smtClean="0"/>
                        <a:t>IODEF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(Limited) POC with CSIRT and Product Teams</a:t>
                      </a:r>
                    </a:p>
                  </a:txBody>
                  <a:tcPr/>
                </a:tc>
              </a:tr>
              <a:tr h="622963">
                <a:tc>
                  <a:txBody>
                    <a:bodyPr/>
                    <a:lstStyle/>
                    <a:p>
                      <a:r>
                        <a:rPr lang="en-US" dirty="0" smtClean="0"/>
                        <a:t>STIX/</a:t>
                      </a:r>
                      <a:r>
                        <a:rPr lang="en-US" dirty="0" smtClean="0"/>
                        <a:t>TAXII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(Limited) POC with CSIRT, PSIRT and Product Teams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8896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794" y="3886200"/>
            <a:ext cx="13869010" cy="1524000"/>
          </a:xfrm>
        </p:spPr>
        <p:txBody>
          <a:bodyPr/>
          <a:lstStyle/>
          <a:p>
            <a:r>
              <a:rPr lang="en-US" dirty="0" smtClean="0"/>
              <a:t>Cisco’s Changes and New Schemas to OVAL Language 5.11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7994" y="6019800"/>
            <a:ext cx="2717800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622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OVAL v.5.10.1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9167390"/>
              </p:ext>
            </p:extLst>
          </p:nvPr>
        </p:nvGraphicFramePr>
        <p:xfrm>
          <a:off x="812800" y="2057400"/>
          <a:ext cx="14860588" cy="6034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Legacy Cisco Schemas &amp; Support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F5CCB13-0A32-4557-88E9-079F0C33069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599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0">
      <a:dk1>
        <a:sysClr val="windowText" lastClr="000000"/>
      </a:dk1>
      <a:lt1>
        <a:sysClr val="window" lastClr="FFFFFF"/>
      </a:lt1>
      <a:dk2>
        <a:srgbClr val="1F497D"/>
      </a:dk2>
      <a:lt2>
        <a:srgbClr val="9A9B9C"/>
      </a:lt2>
      <a:accent1>
        <a:srgbClr val="00B9E4"/>
      </a:accent1>
      <a:accent2>
        <a:srgbClr val="F27021"/>
      </a:accent2>
      <a:accent3>
        <a:srgbClr val="FFA100"/>
      </a:accent3>
      <a:accent4>
        <a:srgbClr val="BED600"/>
      </a:accent4>
      <a:accent5>
        <a:srgbClr val="168ACB"/>
      </a:accent5>
      <a:accent6>
        <a:srgbClr val="B1009D"/>
      </a:accent6>
      <a:hlink>
        <a:srgbClr val="FE9100"/>
      </a:hlink>
      <a:folHlink>
        <a:srgbClr val="88898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Kontortema">
  <a:themeElements>
    <a:clrScheme name="Brugerdefineret 6">
      <a:dk1>
        <a:srgbClr val="FFFCF9"/>
      </a:dk1>
      <a:lt1>
        <a:sysClr val="window" lastClr="FFFFFF"/>
      </a:lt1>
      <a:dk2>
        <a:srgbClr val="D7D8D9"/>
      </a:dk2>
      <a:lt2>
        <a:srgbClr val="FFFFFF"/>
      </a:lt2>
      <a:accent1>
        <a:srgbClr val="E6E6E6"/>
      </a:accent1>
      <a:accent2>
        <a:srgbClr val="F9AF18"/>
      </a:accent2>
      <a:accent3>
        <a:srgbClr val="78C5DD"/>
      </a:accent3>
      <a:accent4>
        <a:srgbClr val="0081BE"/>
      </a:accent4>
      <a:accent5>
        <a:srgbClr val="FAB900"/>
      </a:accent5>
      <a:accent6>
        <a:srgbClr val="E7711C"/>
      </a:accent6>
      <a:hlink>
        <a:srgbClr val="7EB220"/>
      </a:hlink>
      <a:folHlink>
        <a:srgbClr val="7EB2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MITRE Work" ma:contentTypeID="0x010100823A99C636F7423283FB0D200866C613009C350112D9C42940A283B599BAAA3036" ma:contentTypeVersion="0" ma:contentTypeDescription="Materials and documents that contain MITRE authored content and other content directly attributable to MITRE and its work" ma:contentTypeScope="" ma:versionID="3fb093f03058fcc63c63275f509b1004">
  <xsd:schema xmlns:xsd="http://www.w3.org/2001/XMLSchema" xmlns:xs="http://www.w3.org/2001/XMLSchema" xmlns:p="http://schemas.microsoft.com/office/2006/metadata/properties" xmlns:ns1="http://schemas.microsoft.com/sharepoint/v3" xmlns:ns2="http://schemas.microsoft.com/sharepoint/v3/fields" targetNamespace="http://schemas.microsoft.com/office/2006/metadata/properties" ma:root="true" ma:fieldsID="dd6022b7494373201edaf026fcd50180" ns1:_="" ns2:_="">
    <xsd:import namespace="http://schemas.microsoft.com/sharepoint/v3"/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Contributor" minOccurs="0"/>
                <xsd:element ref="ns1:MITRE_x0020_Sensitivity"/>
                <xsd:element ref="ns1:Release_x0020_Statement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MITRE_x0020_Sensitivity" ma:index="10" ma:displayName="Sensitivity" ma:default="Internal MITRE Information" ma:internalName="MITRE_x0020_Sensitivity">
      <xsd:simpleType>
        <xsd:restriction base="dms:Choice">
          <xsd:enumeration value="Public Information"/>
          <xsd:enumeration value="Internal MITRE Information"/>
          <xsd:enumeration value="Sensitive Information"/>
          <xsd:enumeration value="Highly Sensitive Information"/>
        </xsd:restriction>
      </xsd:simpleType>
    </xsd:element>
    <xsd:element name="Release_x0020_Statement" ma:index="11" ma:displayName="Release Statement" ma:default="For Internal MITRE Use" ma:internalName="Release_x0020_Statement">
      <xsd:simpleType>
        <xsd:union memberTypes="dms:Text">
          <xsd:simpleType>
            <xsd:restriction base="dms:Choice">
              <xsd:enumeration value="Approved for Public Release"/>
              <xsd:enumeration value="For Internal MITRE Use"/>
              <xsd:enumeration value="For Release to All Sponsors"/>
              <xsd:enumeration value="For Limited Internal MITRE Use"/>
              <xsd:enumeration value="For Limited External Release"/>
              <xsd:enumeration value="Privileged: Sensitive Personal Information"/>
              <xsd:enumeration value="MITRE Proprietary"/>
              <xsd:enumeration value="Source Selection Sensitive"/>
              <xsd:enumeration value="Restricted: Highly Sensitive Personal Information"/>
            </xsd:restriction>
          </xsd:simpleType>
        </xsd:un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Contributor" ma:index="9" nillable="true" ma:displayName="Contributor" ma:description="One or more people or organizations that contributed to this resource" ma:internalName="_Contributor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8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TRE_x0020_Sensitivity xmlns="http://schemas.microsoft.com/sharepoint/v3">Internal MITRE Information</MITRE_x0020_Sensitivity>
    <_Contributor xmlns="http://schemas.microsoft.com/sharepoint/v3/fields" xsi:nil="true"/>
    <Release_x0020_Statement xmlns="http://schemas.microsoft.com/sharepoint/v3">For Internal MITRE Use</Release_x0020_Statement>
  </documentManagement>
</p:properties>
</file>

<file path=customXml/itemProps1.xml><?xml version="1.0" encoding="utf-8"?>
<ds:datastoreItem xmlns:ds="http://schemas.openxmlformats.org/officeDocument/2006/customXml" ds:itemID="{970988FE-E123-4E47-B908-1EAF65B84653}"/>
</file>

<file path=customXml/itemProps2.xml><?xml version="1.0" encoding="utf-8"?>
<ds:datastoreItem xmlns:ds="http://schemas.openxmlformats.org/officeDocument/2006/customXml" ds:itemID="{E0356BBF-D8E3-4145-B49F-569C64CD737E}"/>
</file>

<file path=customXml/itemProps3.xml><?xml version="1.0" encoding="utf-8"?>
<ds:datastoreItem xmlns:ds="http://schemas.openxmlformats.org/officeDocument/2006/customXml" ds:itemID="{C27102C6-DE6A-427E-8885-D14A98D060C3}"/>
</file>

<file path=customXml/itemProps4.xml><?xml version="1.0" encoding="utf-8"?>
<ds:datastoreItem xmlns:ds="http://schemas.openxmlformats.org/officeDocument/2006/customXml" ds:itemID="{E6304D4D-48B6-43C2-884C-E340B3ACF2E4}"/>
</file>

<file path=docProps/app.xml><?xml version="1.0" encoding="utf-8"?>
<Properties xmlns="http://schemas.openxmlformats.org/officeDocument/2006/extended-properties" xmlns:vt="http://schemas.openxmlformats.org/officeDocument/2006/docPropsVTypes">
  <TotalTime>46132</TotalTime>
  <Words>1446</Words>
  <Application>Microsoft Macintosh PowerPoint</Application>
  <PresentationFormat>Custom</PresentationFormat>
  <Paragraphs>218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Office Theme</vt:lpstr>
      <vt:lpstr>2_Kontortema</vt:lpstr>
      <vt:lpstr>OVAL &amp; Machine Readable Content Update</vt:lpstr>
      <vt:lpstr>Agenda</vt:lpstr>
      <vt:lpstr>Vulnerability Machine Readable Content</vt:lpstr>
      <vt:lpstr>PowerPoint Presentation</vt:lpstr>
      <vt:lpstr>Cisco IOS OVAL Definitions</vt:lpstr>
      <vt:lpstr>Cisco Adoption of SCAP Components and Other Security Automation Standards</vt:lpstr>
      <vt:lpstr>Cisco Adoption of SCAP Components and Other Security Automation Standards</vt:lpstr>
      <vt:lpstr>Cisco’s Changes and New Schemas to OVAL Language 5.11</vt:lpstr>
      <vt:lpstr>OVAL v.5.10.1</vt:lpstr>
      <vt:lpstr>New in OVAL v.5.11</vt:lpstr>
      <vt:lpstr>New Schemas in OVAL v.5.11</vt:lpstr>
      <vt:lpstr>Cisco IOS Schema Changes</vt:lpstr>
      <vt:lpstr>New Cisco IOS XE Schema</vt:lpstr>
      <vt:lpstr>New Cisco ASA Schema</vt:lpstr>
      <vt:lpstr>Potential New Schemas</vt:lpstr>
      <vt:lpstr>Example: Assessing an IOS device using OVAL</vt:lpstr>
      <vt:lpstr>Topology</vt:lpstr>
      <vt:lpstr>Technical Details</vt:lpstr>
      <vt:lpstr>jOVAL Example</vt:lpstr>
      <vt:lpstr>jOVAL Example</vt:lpstr>
      <vt:lpstr>HTML Report</vt:lpstr>
      <vt:lpstr>HTML Report</vt:lpstr>
      <vt:lpstr>Resources</vt:lpstr>
      <vt:lpstr>Questions?</vt:lpstr>
      <vt:lpstr>PowerPoint Presentation</vt:lpstr>
    </vt:vector>
  </TitlesOfParts>
  <Company>Decarolis Design and Marketing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Omar Santos (osantos)</dc:creator>
  <cp:lastModifiedBy>Omar Santos</cp:lastModifiedBy>
  <cp:revision>333</cp:revision>
  <cp:lastPrinted>2012-02-14T00:54:14Z</cp:lastPrinted>
  <dcterms:created xsi:type="dcterms:W3CDTF">2012-02-14T04:37:45Z</dcterms:created>
  <dcterms:modified xsi:type="dcterms:W3CDTF">2013-07-19T02:41:33Z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0x010100823A99C636F7423283FB0D200866C613009C350112D9C42940A283B599BAAA3036</vt:lpwstr>
  </property>
</Properties>
</file>